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9" r:id="rId5"/>
    <p:sldId id="620" r:id="rId6"/>
    <p:sldId id="621" r:id="rId7"/>
    <p:sldId id="622" r:id="rId8"/>
    <p:sldId id="623" r:id="rId9"/>
    <p:sldId id="624" r:id="rId10"/>
    <p:sldId id="625" r:id="rId11"/>
    <p:sldId id="616" r:id="rId12"/>
    <p:sldId id="626" r:id="rId13"/>
    <p:sldId id="618" r:id="rId14"/>
    <p:sldId id="627" r:id="rId15"/>
    <p:sldId id="52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8"/>
    <p:restoredTop sz="94626"/>
  </p:normalViewPr>
  <p:slideViewPr>
    <p:cSldViewPr snapToGrid="0" snapToObjects="1">
      <p:cViewPr varScale="1">
        <p:scale>
          <a:sx n="131" d="100"/>
          <a:sy n="131"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C0A9D5C9-B3C8-4540-BC43-CB4C0D7300DD}"/>
              </a:ext>
            </a:extLst>
          </p:cNvPr>
          <p:cNvPicPr>
            <a:picLocks noChangeAspect="1"/>
          </p:cNvPicPr>
          <p:nvPr/>
        </p:nvPicPr>
        <p:blipFill>
          <a:blip r:embed="rId3"/>
          <a:stretch>
            <a:fillRect/>
          </a:stretch>
        </p:blipFill>
        <p:spPr>
          <a:xfrm>
            <a:off x="4917724" y="3071334"/>
            <a:ext cx="2821149" cy="3276581"/>
          </a:xfrm>
          <a:prstGeom prst="rect">
            <a:avLst/>
          </a:prstGeom>
        </p:spPr>
      </p:pic>
      <p:sp>
        <p:nvSpPr>
          <p:cNvPr id="8" name="TextBox 7">
            <a:extLst>
              <a:ext uri="{FF2B5EF4-FFF2-40B4-BE49-F238E27FC236}">
                <a16:creationId xmlns:a16="http://schemas.microsoft.com/office/drawing/2014/main" id="{DC532A67-38DB-9E41-9FE8-587B242FD5A6}"/>
              </a:ext>
            </a:extLst>
          </p:cNvPr>
          <p:cNvSpPr txBox="1"/>
          <p:nvPr/>
        </p:nvSpPr>
        <p:spPr>
          <a:xfrm>
            <a:off x="1108715" y="6379878"/>
            <a:ext cx="1896894" cy="369332"/>
          </a:xfrm>
          <a:prstGeom prst="rect">
            <a:avLst/>
          </a:prstGeom>
          <a:noFill/>
        </p:spPr>
        <p:txBody>
          <a:bodyPr wrap="square" rtlCol="0">
            <a:spAutoFit/>
          </a:bodyPr>
          <a:lstStyle/>
          <a:p>
            <a:pPr algn="ctr"/>
            <a:r>
              <a:rPr lang="en-US" dirty="0"/>
              <a:t>KNN k = 11 </a:t>
            </a:r>
          </a:p>
        </p:txBody>
      </p:sp>
      <p:sp>
        <p:nvSpPr>
          <p:cNvPr id="9" name="TextBox 8">
            <a:extLst>
              <a:ext uri="{FF2B5EF4-FFF2-40B4-BE49-F238E27FC236}">
                <a16:creationId xmlns:a16="http://schemas.microsoft.com/office/drawing/2014/main" id="{5674E14B-258B-C740-B0FD-9D196EA99BB4}"/>
              </a:ext>
            </a:extLst>
          </p:cNvPr>
          <p:cNvSpPr txBox="1"/>
          <p:nvPr/>
        </p:nvSpPr>
        <p:spPr>
          <a:xfrm>
            <a:off x="5189946" y="6347915"/>
            <a:ext cx="1896894" cy="369332"/>
          </a:xfrm>
          <a:prstGeom prst="rect">
            <a:avLst/>
          </a:prstGeom>
          <a:noFill/>
        </p:spPr>
        <p:txBody>
          <a:bodyPr wrap="square" rtlCol="0">
            <a:spAutoFit/>
          </a:bodyPr>
          <a:lstStyle/>
          <a:p>
            <a:pPr algn="ctr"/>
            <a:r>
              <a:rPr lang="en-US" dirty="0"/>
              <a:t>Naïve Bayes</a:t>
            </a:r>
          </a:p>
        </p:txBody>
      </p:sp>
      <p:pic>
        <p:nvPicPr>
          <p:cNvPr id="11" name="Picture 10">
            <a:extLst>
              <a:ext uri="{FF2B5EF4-FFF2-40B4-BE49-F238E27FC236}">
                <a16:creationId xmlns:a16="http://schemas.microsoft.com/office/drawing/2014/main" id="{032B5A83-A17F-4949-B4C7-1F92C27D378C}"/>
              </a:ext>
            </a:extLst>
          </p:cNvPr>
          <p:cNvPicPr>
            <a:picLocks noChangeAspect="1"/>
          </p:cNvPicPr>
          <p:nvPr/>
        </p:nvPicPr>
        <p:blipFill>
          <a:blip r:embed="rId4"/>
          <a:stretch>
            <a:fillRect/>
          </a:stretch>
        </p:blipFill>
        <p:spPr>
          <a:xfrm>
            <a:off x="821717" y="3126979"/>
            <a:ext cx="2870200" cy="3276600"/>
          </a:xfrm>
          <a:prstGeom prst="rect">
            <a:avLst/>
          </a:prstGeom>
        </p:spPr>
      </p:pic>
    </p:spTree>
    <p:extLst>
      <p:ext uri="{BB962C8B-B14F-4D97-AF65-F5344CB8AC3E}">
        <p14:creationId xmlns:p14="http://schemas.microsoft.com/office/powerpoint/2010/main" val="378007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4300" y="2948697"/>
            <a:ext cx="9029700" cy="806180"/>
          </a:xfrm>
        </p:spPr>
        <p:txBody>
          <a:bodyPr/>
          <a:lstStyle/>
          <a:p>
            <a:pPr marL="0" indent="0">
              <a:buNone/>
            </a:pPr>
            <a:r>
              <a:rPr lang="en-US" sz="1600" dirty="0"/>
              <a:t>a</a:t>
            </a:r>
            <a:r>
              <a:rPr lang="en-US" sz="1400" dirty="0"/>
              <a:t>. For the full (multinomial) IRIS data (the </a:t>
            </a:r>
            <a:r>
              <a:rPr lang="en-US" sz="1400" i="1" dirty="0"/>
              <a:t>iris </a:t>
            </a:r>
            <a:r>
              <a:rPr lang="en-US" sz="14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2650247" y="1371600"/>
            <a:ext cx="3843505" cy="1437923"/>
          </a:xfrm>
          <a:prstGeom prst="rect">
            <a:avLst/>
          </a:prstGeom>
        </p:spPr>
      </p:pic>
      <p:pic>
        <p:nvPicPr>
          <p:cNvPr id="5" name="Picture 4">
            <a:extLst>
              <a:ext uri="{FF2B5EF4-FFF2-40B4-BE49-F238E27FC236}">
                <a16:creationId xmlns:a16="http://schemas.microsoft.com/office/drawing/2014/main" id="{F6C90513-D235-E645-BD42-0E4EE93047F4}"/>
              </a:ext>
            </a:extLst>
          </p:cNvPr>
          <p:cNvPicPr>
            <a:picLocks noChangeAspect="1"/>
          </p:cNvPicPr>
          <p:nvPr/>
        </p:nvPicPr>
        <p:blipFill>
          <a:blip r:embed="rId3"/>
          <a:stretch>
            <a:fillRect/>
          </a:stretch>
        </p:blipFill>
        <p:spPr>
          <a:xfrm>
            <a:off x="6420856" y="3894051"/>
            <a:ext cx="1894352" cy="2303684"/>
          </a:xfrm>
          <a:prstGeom prst="rect">
            <a:avLst/>
          </a:prstGeom>
        </p:spPr>
      </p:pic>
      <p:pic>
        <p:nvPicPr>
          <p:cNvPr id="6" name="Picture 5">
            <a:extLst>
              <a:ext uri="{FF2B5EF4-FFF2-40B4-BE49-F238E27FC236}">
                <a16:creationId xmlns:a16="http://schemas.microsoft.com/office/drawing/2014/main" id="{07FB8AEB-1F70-3A43-BBDB-20FF66943DD9}"/>
              </a:ext>
            </a:extLst>
          </p:cNvPr>
          <p:cNvPicPr>
            <a:picLocks noChangeAspect="1"/>
          </p:cNvPicPr>
          <p:nvPr/>
        </p:nvPicPr>
        <p:blipFill rotWithShape="1">
          <a:blip r:embed="rId4"/>
          <a:srcRect b="22084"/>
          <a:stretch/>
        </p:blipFill>
        <p:spPr>
          <a:xfrm>
            <a:off x="933569" y="3816432"/>
            <a:ext cx="3433356" cy="2450004"/>
          </a:xfrm>
          <a:prstGeom prst="rect">
            <a:avLst/>
          </a:prstGeom>
        </p:spPr>
      </p:pic>
      <p:sp>
        <p:nvSpPr>
          <p:cNvPr id="7" name="TextBox 6">
            <a:extLst>
              <a:ext uri="{FF2B5EF4-FFF2-40B4-BE49-F238E27FC236}">
                <a16:creationId xmlns:a16="http://schemas.microsoft.com/office/drawing/2014/main" id="{C6E435D2-96F2-E948-873A-010B06DB8199}"/>
              </a:ext>
            </a:extLst>
          </p:cNvPr>
          <p:cNvSpPr txBox="1"/>
          <p:nvPr/>
        </p:nvSpPr>
        <p:spPr>
          <a:xfrm>
            <a:off x="-426396" y="6405610"/>
            <a:ext cx="6153286" cy="338554"/>
          </a:xfrm>
          <a:prstGeom prst="rect">
            <a:avLst/>
          </a:prstGeom>
          <a:noFill/>
        </p:spPr>
        <p:txBody>
          <a:bodyPr wrap="square" rtlCol="0">
            <a:spAutoFit/>
          </a:bodyPr>
          <a:lstStyle/>
          <a:p>
            <a:pPr algn="ctr"/>
            <a:r>
              <a:rPr lang="en-US" sz="1600" dirty="0"/>
              <a:t>My KNN model from Unit 6 (k = 20) with leave 1 out CV. </a:t>
            </a:r>
          </a:p>
        </p:txBody>
      </p:sp>
      <p:sp>
        <p:nvSpPr>
          <p:cNvPr id="8" name="TextBox 7">
            <a:extLst>
              <a:ext uri="{FF2B5EF4-FFF2-40B4-BE49-F238E27FC236}">
                <a16:creationId xmlns:a16="http://schemas.microsoft.com/office/drawing/2014/main" id="{9E5331C5-40BB-8048-A90B-EC6E84781978}"/>
              </a:ext>
            </a:extLst>
          </p:cNvPr>
          <p:cNvSpPr txBox="1"/>
          <p:nvPr/>
        </p:nvSpPr>
        <p:spPr>
          <a:xfrm>
            <a:off x="5709466" y="6319277"/>
            <a:ext cx="3317132" cy="369332"/>
          </a:xfrm>
          <a:prstGeom prst="rect">
            <a:avLst/>
          </a:prstGeom>
          <a:noFill/>
        </p:spPr>
        <p:txBody>
          <a:bodyPr wrap="square" rtlCol="0">
            <a:spAutoFit/>
          </a:bodyPr>
          <a:lstStyle/>
          <a:p>
            <a:pPr algn="ctr"/>
            <a:r>
              <a:rPr lang="en-US" dirty="0"/>
              <a:t>Average of 100 NB models </a:t>
            </a:r>
          </a:p>
        </p:txBody>
      </p:sp>
      <p:sp>
        <p:nvSpPr>
          <p:cNvPr id="9" name="Rectangle 8">
            <a:extLst>
              <a:ext uri="{FF2B5EF4-FFF2-40B4-BE49-F238E27FC236}">
                <a16:creationId xmlns:a16="http://schemas.microsoft.com/office/drawing/2014/main" id="{219F1EE7-2F8D-D44D-AA37-74EB1E8D1283}"/>
              </a:ext>
            </a:extLst>
          </p:cNvPr>
          <p:cNvSpPr/>
          <p:nvPr/>
        </p:nvSpPr>
        <p:spPr>
          <a:xfrm>
            <a:off x="9278880" y="657883"/>
            <a:ext cx="7655668" cy="6070893"/>
          </a:xfrm>
          <a:prstGeom prst="rect">
            <a:avLst/>
          </a:prstGeom>
        </p:spPr>
        <p:txBody>
          <a:bodyPr wrap="square">
            <a:spAutoFit/>
          </a:bodyPr>
          <a:lstStyle/>
          <a:p>
            <a:r>
              <a:rPr lang="en-US" sz="1050" dirty="0"/>
              <a:t># Code for NB part</a:t>
            </a:r>
          </a:p>
          <a:p>
            <a:endParaRPr lang="en-US" sz="1050" dirty="0"/>
          </a:p>
          <a:p>
            <a:r>
              <a:rPr lang="en-US" sz="1050" dirty="0"/>
              <a:t>iterations = 100</a:t>
            </a:r>
          </a:p>
          <a:p>
            <a:endParaRPr lang="en-US" sz="1050" dirty="0"/>
          </a:p>
          <a:p>
            <a:r>
              <a:rPr lang="en-US" sz="1050" dirty="0" err="1"/>
              <a:t>AccHolder</a:t>
            </a:r>
            <a:r>
              <a:rPr lang="en-US" sz="1050" dirty="0"/>
              <a:t> = numeric(100)</a:t>
            </a:r>
          </a:p>
          <a:p>
            <a:r>
              <a:rPr lang="en-US" sz="1050" dirty="0" err="1"/>
              <a:t>SensHolderSet</a:t>
            </a:r>
            <a:r>
              <a:rPr lang="en-US" sz="1050" dirty="0"/>
              <a:t> = numeric(100)</a:t>
            </a:r>
          </a:p>
          <a:p>
            <a:r>
              <a:rPr lang="en-US" sz="1050" dirty="0" err="1"/>
              <a:t>SensHolderVers</a:t>
            </a:r>
            <a:r>
              <a:rPr lang="en-US" sz="1050" dirty="0"/>
              <a:t> = numeric(100)</a:t>
            </a:r>
          </a:p>
          <a:p>
            <a:r>
              <a:rPr lang="en-US" sz="1050" dirty="0" err="1"/>
              <a:t>SensHolderVirg</a:t>
            </a:r>
            <a:r>
              <a:rPr lang="en-US" sz="1050" dirty="0"/>
              <a:t> = numeric(100)</a:t>
            </a:r>
          </a:p>
          <a:p>
            <a:r>
              <a:rPr lang="en-US" sz="1050" dirty="0" err="1"/>
              <a:t>SpecHolderSet</a:t>
            </a:r>
            <a:r>
              <a:rPr lang="en-US" sz="1050" dirty="0"/>
              <a:t> = numeric(100)</a:t>
            </a:r>
          </a:p>
          <a:p>
            <a:r>
              <a:rPr lang="en-US" sz="1050" dirty="0" err="1"/>
              <a:t>SpecHolderVers</a:t>
            </a:r>
            <a:r>
              <a:rPr lang="en-US" sz="1050" dirty="0"/>
              <a:t> = numeric(100)</a:t>
            </a:r>
          </a:p>
          <a:p>
            <a:r>
              <a:rPr lang="en-US" sz="1050" dirty="0" err="1"/>
              <a:t>SpecHolderVirg</a:t>
            </a:r>
            <a:r>
              <a:rPr lang="en-US" sz="1050" dirty="0"/>
              <a:t> = numeric(100)</a:t>
            </a:r>
          </a:p>
          <a:p>
            <a:endParaRPr lang="en-US" sz="1050" dirty="0"/>
          </a:p>
          <a:p>
            <a:r>
              <a:rPr lang="en-US" sz="1050" dirty="0"/>
              <a:t>for(seed in 1:iterations)</a:t>
            </a:r>
          </a:p>
          <a:p>
            <a:r>
              <a:rPr lang="en-US" sz="1050" dirty="0"/>
              <a:t>{</a:t>
            </a:r>
          </a:p>
          <a:p>
            <a:r>
              <a:rPr lang="en-US" sz="1050" dirty="0"/>
              <a:t>    </a:t>
            </a:r>
            <a:r>
              <a:rPr lang="en-US" sz="1050" dirty="0" err="1"/>
              <a:t>set.seed</a:t>
            </a:r>
            <a:r>
              <a:rPr lang="en-US" sz="1050" dirty="0"/>
              <a:t>(seed)</a:t>
            </a:r>
          </a:p>
          <a:p>
            <a:r>
              <a:rPr lang="en-US" sz="1050" dirty="0"/>
              <a:t>    </a:t>
            </a:r>
            <a:r>
              <a:rPr lang="en-US" sz="1050" dirty="0" err="1"/>
              <a:t>trainIndices</a:t>
            </a:r>
            <a:r>
              <a:rPr lang="en-US" sz="1050" dirty="0"/>
              <a:t> = sample(seq(1:150),round(.7*150))</a:t>
            </a:r>
          </a:p>
          <a:p>
            <a:r>
              <a:rPr lang="en-US" sz="1050" dirty="0"/>
              <a:t>    </a:t>
            </a:r>
            <a:r>
              <a:rPr lang="en-US" sz="1050" dirty="0" err="1"/>
              <a:t>irisTrain</a:t>
            </a:r>
            <a:r>
              <a:rPr lang="en-US" sz="1050" dirty="0"/>
              <a:t> = iris[</a:t>
            </a:r>
            <a:r>
              <a:rPr lang="en-US" sz="1050" dirty="0" err="1"/>
              <a:t>trainIndices</a:t>
            </a:r>
            <a:r>
              <a:rPr lang="en-US" sz="1050" dirty="0"/>
              <a:t>,]</a:t>
            </a:r>
          </a:p>
          <a:p>
            <a:r>
              <a:rPr lang="en-US" sz="1050" dirty="0"/>
              <a:t>    </a:t>
            </a:r>
            <a:r>
              <a:rPr lang="en-US" sz="1050" dirty="0" err="1"/>
              <a:t>irisTest</a:t>
            </a:r>
            <a:r>
              <a:rPr lang="en-US" sz="1050" dirty="0"/>
              <a:t> = iris[-</a:t>
            </a:r>
            <a:r>
              <a:rPr lang="en-US" sz="1050" dirty="0" err="1"/>
              <a:t>trainIndices</a:t>
            </a:r>
            <a:r>
              <a:rPr lang="en-US" sz="1050" dirty="0"/>
              <a:t>,]</a:t>
            </a:r>
          </a:p>
          <a:p>
            <a:r>
              <a:rPr lang="en-US" sz="1050" dirty="0"/>
              <a:t>    model = </a:t>
            </a:r>
            <a:r>
              <a:rPr lang="en-US" sz="1050" dirty="0" err="1"/>
              <a:t>naiveBayes</a:t>
            </a:r>
            <a:r>
              <a:rPr lang="en-US" sz="1050" dirty="0"/>
              <a:t>(</a:t>
            </a:r>
            <a:r>
              <a:rPr lang="en-US" sz="1050" dirty="0" err="1"/>
              <a:t>irisTrain</a:t>
            </a:r>
            <a:r>
              <a:rPr lang="en-US" sz="1050" dirty="0"/>
              <a:t>[,c(1,2)],</a:t>
            </a:r>
            <a:r>
              <a:rPr lang="en-US" sz="1050" dirty="0" err="1"/>
              <a:t>irisTrain</a:t>
            </a:r>
            <a:r>
              <a:rPr lang="en-US" sz="1050" dirty="0"/>
              <a:t>[,5])</a:t>
            </a:r>
          </a:p>
          <a:p>
            <a:r>
              <a:rPr lang="en-US" sz="1050" dirty="0"/>
              <a:t>    CM = </a:t>
            </a:r>
            <a:r>
              <a:rPr lang="en-US" sz="1050" dirty="0" err="1"/>
              <a:t>confusionMatrix</a:t>
            </a:r>
            <a:r>
              <a:rPr lang="en-US" sz="1050" dirty="0"/>
              <a:t>(table(</a:t>
            </a:r>
            <a:r>
              <a:rPr lang="en-US" sz="1050" dirty="0" err="1"/>
              <a:t>irisTest$Species,predict</a:t>
            </a:r>
            <a:r>
              <a:rPr lang="en-US" sz="1050" dirty="0"/>
              <a:t>(</a:t>
            </a:r>
            <a:r>
              <a:rPr lang="en-US" sz="1050" dirty="0" err="1"/>
              <a:t>model,irisTest</a:t>
            </a:r>
            <a:r>
              <a:rPr lang="en-US" sz="1050" dirty="0"/>
              <a:t>[,c(1,2)])))</a:t>
            </a:r>
          </a:p>
          <a:p>
            <a:r>
              <a:rPr lang="en-US" sz="1050" dirty="0"/>
              <a:t>    </a:t>
            </a:r>
            <a:r>
              <a:rPr lang="en-US" sz="1050" dirty="0" err="1"/>
              <a:t>AccHolder</a:t>
            </a:r>
            <a:r>
              <a:rPr lang="en-US" sz="1050" dirty="0"/>
              <a:t>[seed] = </a:t>
            </a:r>
            <a:r>
              <a:rPr lang="en-US" sz="1050" dirty="0" err="1"/>
              <a:t>CM$overall</a:t>
            </a:r>
            <a:r>
              <a:rPr lang="en-US" sz="1050" dirty="0"/>
              <a:t>[1]</a:t>
            </a:r>
          </a:p>
          <a:p>
            <a:r>
              <a:rPr lang="en-US" sz="1050" dirty="0"/>
              <a:t>    </a:t>
            </a:r>
            <a:r>
              <a:rPr lang="en-US" sz="1050" dirty="0" err="1"/>
              <a:t>SensHolderSet</a:t>
            </a:r>
            <a:r>
              <a:rPr lang="en-US" sz="1050" dirty="0"/>
              <a:t>[seed] = </a:t>
            </a:r>
            <a:r>
              <a:rPr lang="en-US" sz="1050" dirty="0" err="1"/>
              <a:t>CM$byClass</a:t>
            </a:r>
            <a:r>
              <a:rPr lang="en-US" sz="1050" dirty="0"/>
              <a:t>[,1][1]</a:t>
            </a:r>
          </a:p>
          <a:p>
            <a:r>
              <a:rPr lang="en-US" sz="1050" dirty="0"/>
              <a:t>    </a:t>
            </a:r>
            <a:r>
              <a:rPr lang="en-US" sz="1050" dirty="0" err="1"/>
              <a:t>SensHolderVers</a:t>
            </a:r>
            <a:r>
              <a:rPr lang="en-US" sz="1050" dirty="0"/>
              <a:t>[seed] = </a:t>
            </a:r>
            <a:r>
              <a:rPr lang="en-US" sz="1050" dirty="0" err="1"/>
              <a:t>CM$byClass</a:t>
            </a:r>
            <a:r>
              <a:rPr lang="en-US" sz="1050" dirty="0"/>
              <a:t>[,1][2]</a:t>
            </a:r>
          </a:p>
          <a:p>
            <a:r>
              <a:rPr lang="en-US" sz="1050" dirty="0"/>
              <a:t>    </a:t>
            </a:r>
            <a:r>
              <a:rPr lang="en-US" sz="1050" dirty="0" err="1"/>
              <a:t>SensHolderVirg</a:t>
            </a:r>
            <a:r>
              <a:rPr lang="en-US" sz="1050" dirty="0"/>
              <a:t>[seed] = </a:t>
            </a:r>
            <a:r>
              <a:rPr lang="en-US" sz="1050" dirty="0" err="1"/>
              <a:t>CM$byClass</a:t>
            </a:r>
            <a:r>
              <a:rPr lang="en-US" sz="1050" dirty="0"/>
              <a:t>[,1][3]</a:t>
            </a:r>
          </a:p>
          <a:p>
            <a:r>
              <a:rPr lang="en-US" sz="1050" dirty="0"/>
              <a:t>    </a:t>
            </a:r>
            <a:r>
              <a:rPr lang="en-US" sz="1050" dirty="0" err="1"/>
              <a:t>SpecHolderSet</a:t>
            </a:r>
            <a:r>
              <a:rPr lang="en-US" sz="1050" dirty="0"/>
              <a:t>[seed] = </a:t>
            </a:r>
            <a:r>
              <a:rPr lang="en-US" sz="1050" dirty="0" err="1"/>
              <a:t>CM$byClass</a:t>
            </a:r>
            <a:r>
              <a:rPr lang="en-US" sz="1050" dirty="0"/>
              <a:t>[,2][1]</a:t>
            </a:r>
          </a:p>
          <a:p>
            <a:r>
              <a:rPr lang="en-US" sz="1050" dirty="0"/>
              <a:t>    </a:t>
            </a:r>
            <a:r>
              <a:rPr lang="en-US" sz="1050" dirty="0" err="1"/>
              <a:t>SpecHolderVers</a:t>
            </a:r>
            <a:r>
              <a:rPr lang="en-US" sz="1050" dirty="0"/>
              <a:t>[seed] = </a:t>
            </a:r>
            <a:r>
              <a:rPr lang="en-US" sz="1050" dirty="0" err="1"/>
              <a:t>CM$byClass</a:t>
            </a:r>
            <a:r>
              <a:rPr lang="en-US" sz="1050" dirty="0"/>
              <a:t>[,2][2]</a:t>
            </a:r>
          </a:p>
          <a:p>
            <a:r>
              <a:rPr lang="en-US" sz="1050" dirty="0"/>
              <a:t>    </a:t>
            </a:r>
            <a:r>
              <a:rPr lang="en-US" sz="1050" dirty="0" err="1"/>
              <a:t>SpecHolderVirg</a:t>
            </a:r>
            <a:r>
              <a:rPr lang="en-US" sz="1050" dirty="0"/>
              <a:t>[seed] = </a:t>
            </a:r>
            <a:r>
              <a:rPr lang="en-US" sz="1050" dirty="0" err="1"/>
              <a:t>CM$byClass</a:t>
            </a:r>
            <a:r>
              <a:rPr lang="en-US" sz="1050" dirty="0"/>
              <a:t>[,2][3]</a:t>
            </a:r>
          </a:p>
          <a:p>
            <a:r>
              <a:rPr lang="en-US" sz="1050" dirty="0"/>
              <a:t>}</a:t>
            </a:r>
          </a:p>
          <a:p>
            <a:endParaRPr lang="en-US" sz="1050" dirty="0"/>
          </a:p>
          <a:p>
            <a:r>
              <a:rPr lang="en-US" sz="1050" dirty="0"/>
              <a:t>    mean(</a:t>
            </a:r>
            <a:r>
              <a:rPr lang="en-US" sz="1050" dirty="0" err="1"/>
              <a:t>AccHolder</a:t>
            </a:r>
            <a:r>
              <a:rPr lang="en-US" sz="1050" dirty="0"/>
              <a:t>)</a:t>
            </a:r>
          </a:p>
          <a:p>
            <a:r>
              <a:rPr lang="en-US" sz="1050" dirty="0"/>
              <a:t>    mean(</a:t>
            </a:r>
            <a:r>
              <a:rPr lang="en-US" sz="1050" dirty="0" err="1"/>
              <a:t>SensHolderSet</a:t>
            </a:r>
            <a:r>
              <a:rPr lang="en-US" sz="1050" dirty="0"/>
              <a:t>)</a:t>
            </a:r>
          </a:p>
          <a:p>
            <a:r>
              <a:rPr lang="en-US" sz="1050" dirty="0"/>
              <a:t>    mean(</a:t>
            </a:r>
            <a:r>
              <a:rPr lang="en-US" sz="1050" dirty="0" err="1"/>
              <a:t>SensHolderVers</a:t>
            </a:r>
            <a:r>
              <a:rPr lang="en-US" sz="1050" dirty="0"/>
              <a:t>)</a:t>
            </a:r>
          </a:p>
          <a:p>
            <a:r>
              <a:rPr lang="en-US" sz="1050" dirty="0"/>
              <a:t>    mean(</a:t>
            </a:r>
            <a:r>
              <a:rPr lang="en-US" sz="1050" dirty="0" err="1"/>
              <a:t>SensHolderVirg</a:t>
            </a:r>
            <a:r>
              <a:rPr lang="en-US" sz="1050" dirty="0"/>
              <a:t>)</a:t>
            </a:r>
          </a:p>
          <a:p>
            <a:r>
              <a:rPr lang="en-US" sz="1050" dirty="0"/>
              <a:t>    mean(</a:t>
            </a:r>
            <a:r>
              <a:rPr lang="en-US" sz="1050" dirty="0" err="1"/>
              <a:t>SpecHolderSet</a:t>
            </a:r>
            <a:r>
              <a:rPr lang="en-US" sz="1050" dirty="0"/>
              <a:t>)</a:t>
            </a:r>
          </a:p>
          <a:p>
            <a:r>
              <a:rPr lang="en-US" sz="1050" dirty="0"/>
              <a:t>    mean(</a:t>
            </a:r>
            <a:r>
              <a:rPr lang="en-US" sz="1050" dirty="0" err="1"/>
              <a:t>SpecHolderVers</a:t>
            </a:r>
            <a:r>
              <a:rPr lang="en-US" sz="1050" dirty="0"/>
              <a:t>)</a:t>
            </a:r>
          </a:p>
          <a:p>
            <a:r>
              <a:rPr lang="en-US" sz="1050" dirty="0"/>
              <a:t>    mean(</a:t>
            </a:r>
            <a:r>
              <a:rPr lang="en-US" sz="1050" dirty="0" err="1"/>
              <a:t>SpecHolderVirg</a:t>
            </a:r>
            <a:r>
              <a:rPr lang="en-US" sz="1050" dirty="0"/>
              <a:t>)</a:t>
            </a:r>
          </a:p>
          <a:p>
            <a:r>
              <a:rPr lang="en-US" sz="1050" dirty="0"/>
              <a:t> </a:t>
            </a:r>
          </a:p>
        </p:txBody>
      </p:sp>
    </p:spTree>
    <p:extLst>
      <p:ext uri="{BB962C8B-B14F-4D97-AF65-F5344CB8AC3E}">
        <p14:creationId xmlns:p14="http://schemas.microsoft.com/office/powerpoint/2010/main" val="208178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1875-E602-3E40-AA64-506609D18F8E}"/>
              </a:ext>
            </a:extLst>
          </p:cNvPr>
          <p:cNvSpPr>
            <a:spLocks noGrp="1"/>
          </p:cNvSpPr>
          <p:nvPr>
            <p:ph type="title"/>
          </p:nvPr>
        </p:nvSpPr>
        <p:spPr>
          <a:xfrm>
            <a:off x="0" y="228600"/>
            <a:ext cx="9144000" cy="1143000"/>
          </a:xfrm>
        </p:spPr>
        <p:txBody>
          <a:bodyPr/>
          <a:lstStyle/>
          <a:p>
            <a:r>
              <a:rPr lang="en-US" sz="3600" dirty="0"/>
              <a:t>Naïve Bayes: </a:t>
            </a:r>
            <a:br>
              <a:rPr lang="en-US" sz="3600" dirty="0"/>
            </a:br>
            <a:r>
              <a:rPr lang="en-US" sz="3600" dirty="0"/>
              <a:t>News v. Other and Trump NYT Data</a:t>
            </a:r>
          </a:p>
        </p:txBody>
      </p:sp>
      <p:pic>
        <p:nvPicPr>
          <p:cNvPr id="4" name="Picture 3">
            <a:extLst>
              <a:ext uri="{FF2B5EF4-FFF2-40B4-BE49-F238E27FC236}">
                <a16:creationId xmlns:a16="http://schemas.microsoft.com/office/drawing/2014/main" id="{A32631EB-707D-B84A-B170-F7550E1DA7AD}"/>
              </a:ext>
            </a:extLst>
          </p:cNvPr>
          <p:cNvPicPr>
            <a:picLocks noChangeAspect="1"/>
          </p:cNvPicPr>
          <p:nvPr/>
        </p:nvPicPr>
        <p:blipFill>
          <a:blip r:embed="rId2"/>
          <a:stretch>
            <a:fillRect/>
          </a:stretch>
        </p:blipFill>
        <p:spPr>
          <a:xfrm>
            <a:off x="5148503" y="2090095"/>
            <a:ext cx="3307536" cy="2930728"/>
          </a:xfrm>
          <a:prstGeom prst="rect">
            <a:avLst/>
          </a:prstGeom>
        </p:spPr>
      </p:pic>
      <p:pic>
        <p:nvPicPr>
          <p:cNvPr id="5" name="Picture 4">
            <a:extLst>
              <a:ext uri="{FF2B5EF4-FFF2-40B4-BE49-F238E27FC236}">
                <a16:creationId xmlns:a16="http://schemas.microsoft.com/office/drawing/2014/main" id="{9B969F99-A367-9B4F-87B4-5532042B0BA3}"/>
              </a:ext>
            </a:extLst>
          </p:cNvPr>
          <p:cNvPicPr>
            <a:picLocks noChangeAspect="1"/>
          </p:cNvPicPr>
          <p:nvPr/>
        </p:nvPicPr>
        <p:blipFill>
          <a:blip r:embed="rId3"/>
          <a:stretch>
            <a:fillRect/>
          </a:stretch>
        </p:blipFill>
        <p:spPr>
          <a:xfrm>
            <a:off x="687961" y="2090094"/>
            <a:ext cx="3311618" cy="2930729"/>
          </a:xfrm>
          <a:prstGeom prst="rect">
            <a:avLst/>
          </a:prstGeom>
        </p:spPr>
      </p:pic>
      <p:sp>
        <p:nvSpPr>
          <p:cNvPr id="6" name="TextBox 5">
            <a:extLst>
              <a:ext uri="{FF2B5EF4-FFF2-40B4-BE49-F238E27FC236}">
                <a16:creationId xmlns:a16="http://schemas.microsoft.com/office/drawing/2014/main" id="{30E6C79A-23CF-B544-BCCC-D13AB4582D24}"/>
              </a:ext>
            </a:extLst>
          </p:cNvPr>
          <p:cNvSpPr txBox="1"/>
          <p:nvPr/>
        </p:nvSpPr>
        <p:spPr>
          <a:xfrm>
            <a:off x="787940" y="5330756"/>
            <a:ext cx="2733473" cy="369332"/>
          </a:xfrm>
          <a:prstGeom prst="rect">
            <a:avLst/>
          </a:prstGeom>
          <a:noFill/>
        </p:spPr>
        <p:txBody>
          <a:bodyPr wrap="square" rtlCol="0">
            <a:spAutoFit/>
          </a:bodyPr>
          <a:lstStyle/>
          <a:p>
            <a:pPr algn="ctr"/>
            <a:r>
              <a:rPr lang="en-US" dirty="0"/>
              <a:t>With Headline</a:t>
            </a:r>
          </a:p>
        </p:txBody>
      </p:sp>
      <p:sp>
        <p:nvSpPr>
          <p:cNvPr id="7" name="TextBox 6">
            <a:extLst>
              <a:ext uri="{FF2B5EF4-FFF2-40B4-BE49-F238E27FC236}">
                <a16:creationId xmlns:a16="http://schemas.microsoft.com/office/drawing/2014/main" id="{23D41A2F-1E15-8942-B196-8114C5FDB7A9}"/>
              </a:ext>
            </a:extLst>
          </p:cNvPr>
          <p:cNvSpPr txBox="1"/>
          <p:nvPr/>
        </p:nvSpPr>
        <p:spPr>
          <a:xfrm>
            <a:off x="5435534" y="5330756"/>
            <a:ext cx="2733473" cy="369332"/>
          </a:xfrm>
          <a:prstGeom prst="rect">
            <a:avLst/>
          </a:prstGeom>
          <a:noFill/>
        </p:spPr>
        <p:txBody>
          <a:bodyPr wrap="square" rtlCol="0">
            <a:spAutoFit/>
          </a:bodyPr>
          <a:lstStyle/>
          <a:p>
            <a:pPr algn="ctr"/>
            <a:r>
              <a:rPr lang="en-US" dirty="0"/>
              <a:t>With Snippet</a:t>
            </a:r>
          </a:p>
        </p:txBody>
      </p:sp>
      <p:sp>
        <p:nvSpPr>
          <p:cNvPr id="8" name="Rectangle 7">
            <a:extLst>
              <a:ext uri="{FF2B5EF4-FFF2-40B4-BE49-F238E27FC236}">
                <a16:creationId xmlns:a16="http://schemas.microsoft.com/office/drawing/2014/main" id="{6FC8926C-AEA3-4D48-8FB1-52F430468DDC}"/>
              </a:ext>
            </a:extLst>
          </p:cNvPr>
          <p:cNvSpPr/>
          <p:nvPr/>
        </p:nvSpPr>
        <p:spPr>
          <a:xfrm>
            <a:off x="2286000" y="-31242030"/>
            <a:ext cx="4572000" cy="21144250"/>
          </a:xfrm>
          <a:prstGeom prst="rect">
            <a:avLst/>
          </a:prstGeom>
        </p:spPr>
        <p:txBody>
          <a:bodyPr>
            <a:spAutoFit/>
          </a:bodyPr>
          <a:lstStyle/>
          <a:p>
            <a:r>
              <a:rPr lang="en-US" sz="800" dirty="0"/>
              <a:t>######################</a:t>
            </a:r>
          </a:p>
          <a:p>
            <a:endParaRPr lang="en-US" sz="800" dirty="0"/>
          </a:p>
          <a:p>
            <a:r>
              <a:rPr lang="en-US" sz="800" dirty="0"/>
              <a:t># Loading the Data from the NYT API</a:t>
            </a:r>
          </a:p>
          <a:p>
            <a:endParaRPr lang="en-US" sz="800" dirty="0"/>
          </a:p>
          <a:p>
            <a:r>
              <a:rPr lang="en-US" sz="800" dirty="0"/>
              <a:t># We will load from "</a:t>
            </a:r>
            <a:r>
              <a:rPr lang="en-US" sz="800" dirty="0" err="1"/>
              <a:t>Data+Science</a:t>
            </a:r>
            <a:r>
              <a:rPr lang="en-US" sz="800" dirty="0"/>
              <a:t>" and "Trump" searches.</a:t>
            </a:r>
          </a:p>
          <a:p>
            <a:endParaRPr lang="en-US" sz="800" dirty="0"/>
          </a:p>
          <a:p>
            <a:r>
              <a:rPr lang="en-US" sz="800" dirty="0"/>
              <a:t># </a:t>
            </a:r>
            <a:r>
              <a:rPr lang="en-US" sz="800" dirty="0" err="1"/>
              <a:t>Data+Science</a:t>
            </a:r>
            <a:r>
              <a:rPr lang="en-US" sz="800" dirty="0"/>
              <a:t> Search</a:t>
            </a:r>
          </a:p>
          <a:p>
            <a:r>
              <a:rPr lang="en-US" sz="800" dirty="0"/>
              <a:t># term &lt;- "</a:t>
            </a:r>
            <a:r>
              <a:rPr lang="en-US" sz="800" dirty="0" err="1"/>
              <a:t>Data+Science</a:t>
            </a:r>
            <a:r>
              <a:rPr lang="en-US" sz="800" dirty="0"/>
              <a:t>" # Need to use + to string together separate words</a:t>
            </a:r>
          </a:p>
          <a:p>
            <a:r>
              <a:rPr lang="en-US" sz="800" dirty="0"/>
              <a:t># </a:t>
            </a:r>
            <a:r>
              <a:rPr lang="en-US" sz="800" dirty="0" err="1"/>
              <a:t>begin_date</a:t>
            </a:r>
            <a:r>
              <a:rPr lang="en-US" sz="800" dirty="0"/>
              <a:t> &lt;- "20180901"</a:t>
            </a:r>
          </a:p>
          <a:p>
            <a:r>
              <a:rPr lang="en-US" sz="800" dirty="0"/>
              <a:t># </a:t>
            </a:r>
            <a:r>
              <a:rPr lang="en-US" sz="800" dirty="0" err="1"/>
              <a:t>end_date</a:t>
            </a:r>
            <a:r>
              <a:rPr lang="en-US" sz="800" dirty="0"/>
              <a:t> &lt;- "20190502"</a:t>
            </a:r>
          </a:p>
          <a:p>
            <a:endParaRPr lang="en-US" sz="800" dirty="0"/>
          </a:p>
          <a:p>
            <a:r>
              <a:rPr lang="en-US" sz="800" dirty="0"/>
              <a:t># Trump Search</a:t>
            </a:r>
          </a:p>
          <a:p>
            <a:r>
              <a:rPr lang="en-US" sz="800" dirty="0"/>
              <a:t># term &lt;- "Trump" # Need to use + to string together separate words</a:t>
            </a:r>
          </a:p>
          <a:p>
            <a:r>
              <a:rPr lang="en-US" sz="800" dirty="0"/>
              <a:t># </a:t>
            </a:r>
            <a:r>
              <a:rPr lang="en-US" sz="800" dirty="0" err="1"/>
              <a:t>begin_date</a:t>
            </a:r>
            <a:r>
              <a:rPr lang="en-US" sz="800" dirty="0"/>
              <a:t> &lt;- "20190415"</a:t>
            </a:r>
          </a:p>
          <a:p>
            <a:r>
              <a:rPr lang="en-US" sz="800" dirty="0"/>
              <a:t># </a:t>
            </a:r>
            <a:r>
              <a:rPr lang="en-US" sz="800" dirty="0" err="1"/>
              <a:t>end_date</a:t>
            </a:r>
            <a:r>
              <a:rPr lang="en-US" sz="800" dirty="0"/>
              <a:t> &lt;- "20190502"</a:t>
            </a:r>
          </a:p>
          <a:p>
            <a:endParaRPr lang="en-US" sz="800" dirty="0"/>
          </a:p>
          <a:p>
            <a:r>
              <a:rPr lang="en-US" sz="800" dirty="0"/>
              <a:t>######################</a:t>
            </a:r>
          </a:p>
          <a:p>
            <a:endParaRPr lang="en-US" sz="800" dirty="0"/>
          </a:p>
          <a:p>
            <a:r>
              <a:rPr lang="en-US" sz="800" dirty="0"/>
              <a:t>#NYT Example</a:t>
            </a:r>
          </a:p>
          <a:p>
            <a:endParaRPr lang="en-US" sz="800" dirty="0"/>
          </a:p>
          <a:p>
            <a:r>
              <a:rPr lang="en-US" sz="800" dirty="0"/>
              <a:t>library(tm) #text mining library provides the </a:t>
            </a:r>
            <a:r>
              <a:rPr lang="en-US" sz="800" dirty="0" err="1"/>
              <a:t>stopwords</a:t>
            </a:r>
            <a:r>
              <a:rPr lang="en-US" sz="800" dirty="0"/>
              <a:t>() function</a:t>
            </a:r>
          </a:p>
          <a:p>
            <a:r>
              <a:rPr lang="en-US" sz="800" dirty="0"/>
              <a:t>library(</a:t>
            </a:r>
            <a:r>
              <a:rPr lang="en-US" sz="800" dirty="0" err="1"/>
              <a:t>tidyr</a:t>
            </a:r>
            <a:r>
              <a:rPr lang="en-US" sz="800" dirty="0"/>
              <a:t>)</a:t>
            </a:r>
          </a:p>
          <a:p>
            <a:r>
              <a:rPr lang="en-US" sz="800" dirty="0"/>
              <a:t>library(</a:t>
            </a:r>
            <a:r>
              <a:rPr lang="en-US" sz="800" dirty="0" err="1"/>
              <a:t>plyr</a:t>
            </a:r>
            <a:r>
              <a:rPr lang="en-US" sz="800" dirty="0"/>
              <a:t>)</a:t>
            </a:r>
          </a:p>
          <a:p>
            <a:r>
              <a:rPr lang="en-US" sz="800" dirty="0"/>
              <a:t>library(</a:t>
            </a:r>
            <a:r>
              <a:rPr lang="en-US" sz="800" dirty="0" err="1"/>
              <a:t>jsonlite</a:t>
            </a:r>
            <a:r>
              <a:rPr lang="en-US" sz="800" dirty="0"/>
              <a:t>)</a:t>
            </a:r>
          </a:p>
          <a:p>
            <a:r>
              <a:rPr lang="en-US" sz="800" dirty="0"/>
              <a:t>library(</a:t>
            </a:r>
            <a:r>
              <a:rPr lang="en-US" sz="800" dirty="0" err="1"/>
              <a:t>dplyr</a:t>
            </a:r>
            <a:r>
              <a:rPr lang="en-US" sz="800" dirty="0"/>
              <a:t>)</a:t>
            </a:r>
          </a:p>
          <a:p>
            <a:r>
              <a:rPr lang="en-US" sz="800" dirty="0"/>
              <a:t>library(</a:t>
            </a:r>
            <a:r>
              <a:rPr lang="en-US" sz="800" dirty="0" err="1"/>
              <a:t>tidyverse</a:t>
            </a:r>
            <a:r>
              <a:rPr lang="en-US" sz="800" dirty="0"/>
              <a:t>)</a:t>
            </a:r>
          </a:p>
          <a:p>
            <a:endParaRPr lang="en-US" sz="800" dirty="0"/>
          </a:p>
          <a:p>
            <a:r>
              <a:rPr lang="en-US" sz="800" dirty="0"/>
              <a:t>NYTIMES_KEY = "OG89fUubcS8FXofVrLA4dmIOHh5omiFa" #Your Key Here … get from NTY API website</a:t>
            </a:r>
          </a:p>
          <a:p>
            <a:endParaRPr lang="en-US" sz="800" dirty="0"/>
          </a:p>
          <a:p>
            <a:r>
              <a:rPr lang="en-US" sz="800" dirty="0"/>
              <a:t># Let's set some parameters</a:t>
            </a:r>
          </a:p>
          <a:p>
            <a:r>
              <a:rPr lang="en-US" sz="800" dirty="0"/>
              <a:t>term &lt;- "Trump" # Need to use + to string together separate words</a:t>
            </a:r>
          </a:p>
          <a:p>
            <a:r>
              <a:rPr lang="en-US" sz="800" dirty="0" err="1"/>
              <a:t>begin_date</a:t>
            </a:r>
            <a:r>
              <a:rPr lang="en-US" sz="800" dirty="0"/>
              <a:t> &lt;- "20190901"</a:t>
            </a:r>
          </a:p>
          <a:p>
            <a:r>
              <a:rPr lang="en-US" sz="800" dirty="0" err="1"/>
              <a:t>end_date</a:t>
            </a:r>
            <a:r>
              <a:rPr lang="en-US" sz="800" dirty="0"/>
              <a:t> &lt;- "20190930"</a:t>
            </a:r>
          </a:p>
          <a:p>
            <a:endParaRPr lang="en-US" sz="800" dirty="0"/>
          </a:p>
          <a:p>
            <a:r>
              <a:rPr lang="en-US" sz="800" dirty="0" err="1"/>
              <a:t>baseurl</a:t>
            </a:r>
            <a:r>
              <a:rPr lang="en-US" sz="800" dirty="0"/>
              <a:t> &lt;- paste0("http://</a:t>
            </a:r>
            <a:r>
              <a:rPr lang="en-US" sz="800" dirty="0" err="1"/>
              <a:t>api.nytimes.com</a:t>
            </a:r>
            <a:r>
              <a:rPr lang="en-US" sz="800" dirty="0"/>
              <a:t>/svc/search/v2/</a:t>
            </a:r>
            <a:r>
              <a:rPr lang="en-US" sz="800" dirty="0" err="1"/>
              <a:t>articlesearch.json?q</a:t>
            </a:r>
            <a:r>
              <a:rPr lang="en-US" sz="800" dirty="0"/>
              <a:t>=",term,</a:t>
            </a:r>
          </a:p>
          <a:p>
            <a:r>
              <a:rPr lang="en-US" sz="800" dirty="0"/>
              <a:t>                  "&amp;</a:t>
            </a:r>
            <a:r>
              <a:rPr lang="en-US" sz="800" dirty="0" err="1"/>
              <a:t>begin_date</a:t>
            </a:r>
            <a:r>
              <a:rPr lang="en-US" sz="800" dirty="0"/>
              <a:t>=",begin_date,"&amp;</a:t>
            </a:r>
            <a:r>
              <a:rPr lang="en-US" sz="800" dirty="0" err="1"/>
              <a:t>end_date</a:t>
            </a:r>
            <a:r>
              <a:rPr lang="en-US" sz="800" dirty="0"/>
              <a:t>=",</a:t>
            </a:r>
            <a:r>
              <a:rPr lang="en-US" sz="800" dirty="0" err="1"/>
              <a:t>end_date</a:t>
            </a:r>
            <a:r>
              <a:rPr lang="en-US" sz="800" dirty="0"/>
              <a:t>,</a:t>
            </a:r>
          </a:p>
          <a:p>
            <a:r>
              <a:rPr lang="en-US" sz="800" dirty="0"/>
              <a:t>                  "&amp;</a:t>
            </a:r>
            <a:r>
              <a:rPr lang="en-US" sz="800" dirty="0" err="1"/>
              <a:t>facet_filter</a:t>
            </a:r>
            <a:r>
              <a:rPr lang="en-US" sz="800" dirty="0"/>
              <a:t>=</a:t>
            </a:r>
            <a:r>
              <a:rPr lang="en-US" sz="800" dirty="0" err="1"/>
              <a:t>true&amp;api-key</a:t>
            </a:r>
            <a:r>
              <a:rPr lang="en-US" sz="800" dirty="0"/>
              <a:t>=",NYTIMES_KEY, </a:t>
            </a:r>
            <a:r>
              <a:rPr lang="en-US" sz="800" dirty="0" err="1"/>
              <a:t>sep</a:t>
            </a:r>
            <a:r>
              <a:rPr lang="en-US" sz="800" dirty="0"/>
              <a:t>="")</a:t>
            </a:r>
          </a:p>
          <a:p>
            <a:endParaRPr lang="en-US" sz="800" dirty="0"/>
          </a:p>
          <a:p>
            <a:r>
              <a:rPr lang="en-US" sz="800" dirty="0" err="1"/>
              <a:t>baseurl</a:t>
            </a:r>
            <a:endParaRPr lang="en-US" sz="800" dirty="0"/>
          </a:p>
          <a:p>
            <a:endParaRPr lang="en-US" sz="800" dirty="0"/>
          </a:p>
          <a:p>
            <a:r>
              <a:rPr lang="en-US" sz="800" dirty="0" err="1"/>
              <a:t>initialQuery</a:t>
            </a:r>
            <a:r>
              <a:rPr lang="en-US" sz="800" dirty="0"/>
              <a:t> &lt;- </a:t>
            </a:r>
            <a:r>
              <a:rPr lang="en-US" sz="800" dirty="0" err="1"/>
              <a:t>jsonlite</a:t>
            </a:r>
            <a:r>
              <a:rPr lang="en-US" sz="800" dirty="0"/>
              <a:t>::</a:t>
            </a:r>
            <a:r>
              <a:rPr lang="en-US" sz="800" dirty="0" err="1"/>
              <a:t>fromJSON</a:t>
            </a:r>
            <a:r>
              <a:rPr lang="en-US" sz="800" dirty="0"/>
              <a:t>(</a:t>
            </a:r>
            <a:r>
              <a:rPr lang="en-US" sz="800" dirty="0" err="1"/>
              <a:t>baseurl</a:t>
            </a:r>
            <a:r>
              <a:rPr lang="en-US" sz="800" dirty="0"/>
              <a:t>)</a:t>
            </a:r>
          </a:p>
          <a:p>
            <a:r>
              <a:rPr lang="en-US" sz="800" dirty="0" err="1"/>
              <a:t>maxPages</a:t>
            </a:r>
            <a:r>
              <a:rPr lang="en-US" sz="800" dirty="0"/>
              <a:t> &lt;- round((</a:t>
            </a:r>
            <a:r>
              <a:rPr lang="en-US" sz="800" dirty="0" err="1"/>
              <a:t>initialQuery$response$meta$hits</a:t>
            </a:r>
            <a:r>
              <a:rPr lang="en-US" sz="800" dirty="0"/>
              <a:t>[1] / 10)-1)</a:t>
            </a:r>
          </a:p>
          <a:p>
            <a:r>
              <a:rPr lang="en-US" sz="800" dirty="0" err="1"/>
              <a:t>maxPages</a:t>
            </a:r>
            <a:endParaRPr lang="en-US" sz="800" dirty="0"/>
          </a:p>
          <a:p>
            <a:endParaRPr lang="en-US" sz="800" dirty="0"/>
          </a:p>
          <a:p>
            <a:r>
              <a:rPr lang="en-US" sz="800" dirty="0"/>
              <a:t>pages &lt;- list()</a:t>
            </a:r>
          </a:p>
          <a:p>
            <a:r>
              <a:rPr lang="en-US" sz="800" dirty="0"/>
              <a:t>for(</a:t>
            </a:r>
            <a:r>
              <a:rPr lang="en-US" sz="800" dirty="0" err="1"/>
              <a:t>i</a:t>
            </a:r>
            <a:r>
              <a:rPr lang="en-US" sz="800" dirty="0"/>
              <a:t> in 0:maxPages){</a:t>
            </a:r>
          </a:p>
          <a:p>
            <a:r>
              <a:rPr lang="en-US" sz="800" dirty="0"/>
              <a:t>  </a:t>
            </a:r>
            <a:r>
              <a:rPr lang="en-US" sz="800" dirty="0" err="1"/>
              <a:t>nytSearch</a:t>
            </a:r>
            <a:r>
              <a:rPr lang="en-US" sz="800" dirty="0"/>
              <a:t> &lt;- </a:t>
            </a:r>
            <a:r>
              <a:rPr lang="en-US" sz="800" dirty="0" err="1"/>
              <a:t>jsonlite</a:t>
            </a:r>
            <a:r>
              <a:rPr lang="en-US" sz="800" dirty="0"/>
              <a:t>::</a:t>
            </a:r>
            <a:r>
              <a:rPr lang="en-US" sz="800" dirty="0" err="1"/>
              <a:t>fromJSON</a:t>
            </a:r>
            <a:r>
              <a:rPr lang="en-US" sz="800" dirty="0"/>
              <a:t>(paste0(</a:t>
            </a:r>
            <a:r>
              <a:rPr lang="en-US" sz="800" dirty="0" err="1"/>
              <a:t>baseurl</a:t>
            </a:r>
            <a:r>
              <a:rPr lang="en-US" sz="800" dirty="0"/>
              <a:t>, "&amp;page=", </a:t>
            </a:r>
            <a:r>
              <a:rPr lang="en-US" sz="800" dirty="0" err="1"/>
              <a:t>i</a:t>
            </a:r>
            <a:r>
              <a:rPr lang="en-US" sz="800" dirty="0"/>
              <a:t>), flatten = TRUE) %&gt;% </a:t>
            </a:r>
            <a:r>
              <a:rPr lang="en-US" sz="800" dirty="0" err="1"/>
              <a:t>data.frame</a:t>
            </a:r>
            <a:r>
              <a:rPr lang="en-US" sz="800" dirty="0"/>
              <a:t>() </a:t>
            </a:r>
          </a:p>
          <a:p>
            <a:r>
              <a:rPr lang="en-US" sz="800" dirty="0"/>
              <a:t>  message("Retrieving page ", </a:t>
            </a:r>
            <a:r>
              <a:rPr lang="en-US" sz="800" dirty="0" err="1"/>
              <a:t>i</a:t>
            </a:r>
            <a:r>
              <a:rPr lang="en-US" sz="800" dirty="0"/>
              <a:t>)</a:t>
            </a:r>
          </a:p>
          <a:p>
            <a:r>
              <a:rPr lang="en-US" sz="800" dirty="0"/>
              <a:t>  pages[[i+1]] &lt;- </a:t>
            </a:r>
            <a:r>
              <a:rPr lang="en-US" sz="800" dirty="0" err="1"/>
              <a:t>nytSearch</a:t>
            </a:r>
            <a:r>
              <a:rPr lang="en-US" sz="800" dirty="0"/>
              <a:t> </a:t>
            </a:r>
          </a:p>
          <a:p>
            <a:r>
              <a:rPr lang="en-US" sz="800" dirty="0"/>
              <a:t>  </a:t>
            </a:r>
            <a:r>
              <a:rPr lang="en-US" sz="800" dirty="0" err="1"/>
              <a:t>Sys.sleep</a:t>
            </a:r>
            <a:r>
              <a:rPr lang="en-US" sz="800" dirty="0"/>
              <a:t>(7) </a:t>
            </a:r>
          </a:p>
          <a:p>
            <a:r>
              <a:rPr lang="en-US" sz="800" dirty="0"/>
              <a:t>}</a:t>
            </a:r>
          </a:p>
          <a:p>
            <a:endParaRPr lang="en-US" sz="800" dirty="0"/>
          </a:p>
          <a:p>
            <a:r>
              <a:rPr lang="en-US" sz="800" dirty="0" err="1"/>
              <a:t>allNYTSearch</a:t>
            </a:r>
            <a:r>
              <a:rPr lang="en-US" sz="800" dirty="0"/>
              <a:t> &lt;- </a:t>
            </a:r>
            <a:r>
              <a:rPr lang="en-US" sz="800" dirty="0" err="1"/>
              <a:t>rbind_pages</a:t>
            </a:r>
            <a:r>
              <a:rPr lang="en-US" sz="800" dirty="0"/>
              <a:t>(pages)</a:t>
            </a:r>
          </a:p>
          <a:p>
            <a:endParaRPr lang="en-US" sz="800" dirty="0"/>
          </a:p>
          <a:p>
            <a:endParaRPr lang="en-US" sz="800" dirty="0"/>
          </a:p>
          <a:p>
            <a:r>
              <a:rPr lang="en-US" sz="800" dirty="0"/>
              <a:t>#Segmentation</a:t>
            </a:r>
          </a:p>
          <a:p>
            <a:endParaRPr lang="en-US" sz="800" dirty="0"/>
          </a:p>
          <a:p>
            <a:r>
              <a:rPr lang="en-US" sz="800" dirty="0"/>
              <a:t># Visualize coverage by section</a:t>
            </a:r>
          </a:p>
          <a:p>
            <a:r>
              <a:rPr lang="en-US" sz="800" dirty="0" err="1"/>
              <a:t>allNYTSearch</a:t>
            </a:r>
            <a:r>
              <a:rPr lang="en-US" sz="800" dirty="0"/>
              <a:t> %&gt;% </a:t>
            </a:r>
          </a:p>
          <a:p>
            <a:r>
              <a:rPr lang="en-US" sz="800" dirty="0"/>
              <a:t>  </a:t>
            </a:r>
            <a:r>
              <a:rPr lang="en-US" sz="800" dirty="0" err="1"/>
              <a:t>group_by</a:t>
            </a:r>
            <a:r>
              <a:rPr lang="en-US" sz="800" dirty="0"/>
              <a:t>(</a:t>
            </a:r>
            <a:r>
              <a:rPr lang="en-US" sz="800" dirty="0" err="1"/>
              <a:t>response.docs.type_of_material</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response.docs.type_of_material</a:t>
            </a:r>
            <a:r>
              <a:rPr lang="en-US" sz="800" dirty="0"/>
              <a:t>, fill=</a:t>
            </a:r>
            <a:r>
              <a:rPr lang="en-US" sz="800" dirty="0" err="1"/>
              <a:t>response.docs.type_of_material</a:t>
            </a:r>
            <a:r>
              <a:rPr lang="en-US" sz="800" dirty="0"/>
              <a:t>), stat = "identity") + </a:t>
            </a:r>
            <a:r>
              <a:rPr lang="en-US" sz="800" dirty="0" err="1"/>
              <a:t>coord_flip</a:t>
            </a:r>
            <a:r>
              <a:rPr lang="en-US" sz="800" dirty="0"/>
              <a:t>()</a:t>
            </a:r>
          </a:p>
          <a:p>
            <a:endParaRPr lang="en-US" sz="800" dirty="0"/>
          </a:p>
          <a:p>
            <a:r>
              <a:rPr lang="en-US" sz="800" dirty="0"/>
              <a:t>#Make another column of News versus Other ... The labels</a:t>
            </a:r>
          </a:p>
          <a:p>
            <a:endParaRPr lang="en-US" sz="800" dirty="0"/>
          </a:p>
          <a:p>
            <a:r>
              <a:rPr lang="en-US" sz="800" dirty="0" err="1"/>
              <a:t>allNYTSearch$NewsOrOther</a:t>
            </a:r>
            <a:r>
              <a:rPr lang="en-US" sz="800" dirty="0"/>
              <a:t> = </a:t>
            </a:r>
            <a:r>
              <a:rPr lang="en-US" sz="800" dirty="0" err="1"/>
              <a:t>ifelse</a:t>
            </a:r>
            <a:r>
              <a:rPr lang="en-US" sz="800" dirty="0"/>
              <a:t>(</a:t>
            </a:r>
            <a:r>
              <a:rPr lang="en-US" sz="800" dirty="0" err="1"/>
              <a:t>allNYTSearch$response.docs.type_of_material</a:t>
            </a:r>
            <a:r>
              <a:rPr lang="en-US" sz="800" dirty="0"/>
              <a:t> == "</a:t>
            </a:r>
            <a:r>
              <a:rPr lang="en-US" sz="800" dirty="0" err="1"/>
              <a:t>News","News","Other</a:t>
            </a:r>
            <a:r>
              <a:rPr lang="en-US" sz="800" dirty="0"/>
              <a:t>")</a:t>
            </a:r>
          </a:p>
          <a:p>
            <a:r>
              <a:rPr lang="en-US" sz="800" dirty="0"/>
              <a:t>#There is an NA in </a:t>
            </a:r>
            <a:r>
              <a:rPr lang="en-US" sz="800" dirty="0" err="1"/>
              <a:t>NewsOrOther</a:t>
            </a:r>
            <a:endParaRPr lang="en-US" sz="800" dirty="0"/>
          </a:p>
          <a:p>
            <a:endParaRPr lang="en-US" sz="800" dirty="0"/>
          </a:p>
          <a:p>
            <a:r>
              <a:rPr lang="en-US" sz="800" dirty="0"/>
              <a:t># Visualize coverage of News or Other</a:t>
            </a:r>
          </a:p>
          <a:p>
            <a:r>
              <a:rPr lang="en-US" sz="800" dirty="0" err="1"/>
              <a:t>allNYTSearch</a:t>
            </a:r>
            <a:r>
              <a:rPr lang="en-US" sz="800" dirty="0"/>
              <a:t>[!</a:t>
            </a:r>
            <a:r>
              <a:rPr lang="en-US" sz="800" dirty="0" err="1"/>
              <a:t>is.na</a:t>
            </a:r>
            <a:r>
              <a:rPr lang="en-US" sz="800" dirty="0"/>
              <a:t>(</a:t>
            </a:r>
            <a:r>
              <a:rPr lang="en-US" sz="800" dirty="0" err="1"/>
              <a:t>allNYTSearch$NewsOrOther</a:t>
            </a:r>
            <a:r>
              <a:rPr lang="en-US" sz="800" dirty="0"/>
              <a:t>),] %&gt;% </a:t>
            </a:r>
          </a:p>
          <a:p>
            <a:r>
              <a:rPr lang="en-US" sz="800" dirty="0"/>
              <a:t>  </a:t>
            </a:r>
            <a:r>
              <a:rPr lang="en-US" sz="800" dirty="0" err="1"/>
              <a:t>group_by</a:t>
            </a:r>
            <a:r>
              <a:rPr lang="en-US" sz="800" dirty="0"/>
              <a:t>(</a:t>
            </a:r>
            <a:r>
              <a:rPr lang="en-US" sz="800" dirty="0" err="1"/>
              <a:t>NewsOrOther</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NewsOrOther</a:t>
            </a:r>
            <a:r>
              <a:rPr lang="en-US" sz="800" dirty="0"/>
              <a:t>, fill=</a:t>
            </a:r>
            <a:r>
              <a:rPr lang="en-US" sz="800" dirty="0" err="1"/>
              <a:t>NewsOrOther</a:t>
            </a:r>
            <a:r>
              <a:rPr lang="en-US" sz="800" dirty="0"/>
              <a:t>), stat = "identity") + </a:t>
            </a:r>
            <a:r>
              <a:rPr lang="en-US" sz="800" dirty="0" err="1"/>
              <a:t>coord_flip</a:t>
            </a:r>
            <a:r>
              <a:rPr lang="en-US" sz="800" dirty="0"/>
              <a:t>()</a:t>
            </a:r>
          </a:p>
          <a:p>
            <a:endParaRPr lang="en-US" sz="800" dirty="0"/>
          </a:p>
          <a:p>
            <a:endParaRPr lang="en-US" sz="800" dirty="0"/>
          </a:p>
          <a:p>
            <a:endParaRPr lang="en-US" sz="800" dirty="0"/>
          </a:p>
          <a:p>
            <a:r>
              <a:rPr lang="en-US" sz="800" dirty="0"/>
              <a:t>#Train and Test Split 70%/30%</a:t>
            </a:r>
          </a:p>
          <a:p>
            <a:endParaRPr lang="en-US" sz="800" dirty="0"/>
          </a:p>
          <a:p>
            <a:r>
              <a:rPr lang="en-US" sz="800" dirty="0" err="1"/>
              <a:t>set.seed</a:t>
            </a:r>
            <a:r>
              <a:rPr lang="en-US" sz="800" dirty="0"/>
              <a:t>(2)</a:t>
            </a:r>
          </a:p>
          <a:p>
            <a:r>
              <a:rPr lang="en-US" sz="800" dirty="0" err="1"/>
              <a:t>trainInd</a:t>
            </a:r>
            <a:r>
              <a:rPr lang="en-US" sz="800" dirty="0"/>
              <a:t> = sample(seq(1,dim(</a:t>
            </a:r>
            <a:r>
              <a:rPr lang="en-US" sz="800" dirty="0" err="1"/>
              <a:t>allNYTSearch</a:t>
            </a:r>
            <a:r>
              <a:rPr lang="en-US" sz="800" dirty="0"/>
              <a:t>)[1],1),round(.7*dim(</a:t>
            </a:r>
            <a:r>
              <a:rPr lang="en-US" sz="800" dirty="0" err="1"/>
              <a:t>allNYTSearch</a:t>
            </a:r>
            <a:r>
              <a:rPr lang="en-US" sz="800" dirty="0"/>
              <a:t>)[1]))</a:t>
            </a:r>
          </a:p>
          <a:p>
            <a:r>
              <a:rPr lang="en-US" sz="800" dirty="0" err="1"/>
              <a:t>allNYTSearchTrain</a:t>
            </a:r>
            <a:r>
              <a:rPr lang="en-US" sz="800" dirty="0"/>
              <a:t> = </a:t>
            </a:r>
            <a:r>
              <a:rPr lang="en-US" sz="800" dirty="0" err="1"/>
              <a:t>allNYTSearch</a:t>
            </a:r>
            <a:r>
              <a:rPr lang="en-US" sz="800" dirty="0"/>
              <a:t>[</a:t>
            </a:r>
            <a:r>
              <a:rPr lang="en-US" sz="800" dirty="0" err="1"/>
              <a:t>trainInd</a:t>
            </a:r>
            <a:r>
              <a:rPr lang="en-US" sz="800" dirty="0"/>
              <a:t>,]</a:t>
            </a:r>
          </a:p>
          <a:p>
            <a:r>
              <a:rPr lang="en-US" sz="800" dirty="0" err="1"/>
              <a:t>allNYTSearchTest</a:t>
            </a:r>
            <a:r>
              <a:rPr lang="en-US" sz="800" dirty="0"/>
              <a:t> = </a:t>
            </a:r>
            <a:r>
              <a:rPr lang="en-US" sz="800" dirty="0" err="1"/>
              <a:t>allNYTSearch</a:t>
            </a:r>
            <a:r>
              <a:rPr lang="en-US" sz="800" dirty="0"/>
              <a:t>[-</a:t>
            </a:r>
            <a:r>
              <a:rPr lang="en-US" sz="800" dirty="0" err="1"/>
              <a:t>trainInd</a:t>
            </a:r>
            <a:r>
              <a:rPr lang="en-US" sz="800" dirty="0"/>
              <a:t>,]</a:t>
            </a:r>
          </a:p>
          <a:p>
            <a:endParaRPr lang="en-US" sz="800" dirty="0"/>
          </a:p>
          <a:p>
            <a:endParaRPr lang="en-US" sz="800" dirty="0"/>
          </a:p>
          <a:p>
            <a:r>
              <a:rPr lang="en-US" sz="800" dirty="0"/>
              <a:t>#This function returns P(News | Keyword) </a:t>
            </a:r>
          </a:p>
          <a:p>
            <a:r>
              <a:rPr lang="en-US" sz="800" dirty="0"/>
              <a:t>#P(</a:t>
            </a:r>
            <a:r>
              <a:rPr lang="en-US" sz="800" dirty="0" err="1"/>
              <a:t>News|KW</a:t>
            </a:r>
            <a:r>
              <a:rPr lang="en-US" sz="800" dirty="0"/>
              <a:t>) = P(</a:t>
            </a:r>
            <a:r>
              <a:rPr lang="en-US" sz="800" dirty="0" err="1"/>
              <a:t>KW|News</a:t>
            </a:r>
            <a:r>
              <a:rPr lang="en-US" sz="800" dirty="0"/>
              <a:t>)* P(News) / P(KW)</a:t>
            </a:r>
          </a:p>
          <a:p>
            <a:r>
              <a:rPr lang="en-US" sz="800" dirty="0" err="1"/>
              <a:t>Pnews_word</a:t>
            </a:r>
            <a:r>
              <a:rPr lang="en-US" sz="800" dirty="0"/>
              <a:t> = function(</a:t>
            </a:r>
            <a:r>
              <a:rPr lang="en-US" sz="800" dirty="0" err="1"/>
              <a:t>key_word</a:t>
            </a:r>
            <a:r>
              <a:rPr lang="en-US" sz="800" dirty="0"/>
              <a:t>, </a:t>
            </a:r>
            <a:r>
              <a:rPr lang="en-US" sz="800" dirty="0" err="1"/>
              <a:t>trainingSet</a:t>
            </a:r>
            <a:r>
              <a:rPr lang="en-US" sz="800" dirty="0"/>
              <a:t>, </a:t>
            </a:r>
            <a:r>
              <a:rPr lang="en-US" sz="800" dirty="0" err="1"/>
              <a:t>alphaLaplace</a:t>
            </a:r>
            <a:r>
              <a:rPr lang="en-US" sz="800" dirty="0"/>
              <a:t> = 1, </a:t>
            </a:r>
            <a:r>
              <a:rPr lang="en-US" sz="800" dirty="0" err="1"/>
              <a:t>betaLaplace</a:t>
            </a:r>
            <a:r>
              <a:rPr lang="en-US" sz="800" dirty="0"/>
              <a:t> = 1) # alpha and beta are for </a:t>
            </a:r>
            <a:r>
              <a:rPr lang="en-US" sz="800" dirty="0" err="1"/>
              <a:t>laplace</a:t>
            </a:r>
            <a:r>
              <a:rPr lang="en-US" sz="800" dirty="0"/>
              <a:t> smoothing</a:t>
            </a:r>
          </a:p>
          <a:p>
            <a:r>
              <a:rPr lang="en-US" sz="800" dirty="0"/>
              <a:t>{</a:t>
            </a:r>
          </a:p>
          <a:p>
            <a:r>
              <a:rPr lang="en-US" sz="800" dirty="0"/>
              <a:t>  </a:t>
            </a:r>
            <a:r>
              <a:rPr lang="en-US" sz="800" dirty="0" err="1"/>
              <a:t>trainingSet$response.docs.headline.main</a:t>
            </a:r>
            <a:r>
              <a:rPr lang="en-US" sz="800" dirty="0"/>
              <a:t> = </a:t>
            </a:r>
            <a:r>
              <a:rPr lang="en-US" sz="800" dirty="0" err="1"/>
              <a:t>unlist</a:t>
            </a:r>
            <a:r>
              <a:rPr lang="en-US" sz="800" dirty="0"/>
              <a:t>(</a:t>
            </a:r>
            <a:r>
              <a:rPr lang="en-US" sz="800" dirty="0" err="1"/>
              <a:t>str_replace_all</a:t>
            </a:r>
            <a:r>
              <a:rPr lang="en-US" sz="800" dirty="0"/>
              <a:t>(</a:t>
            </a:r>
            <a:r>
              <a:rPr lang="en-US" sz="800" dirty="0" err="1"/>
              <a:t>trainingSet$response.docs.snippet</a:t>
            </a:r>
            <a:r>
              <a:rPr lang="en-US" sz="800" dirty="0"/>
              <a:t>,"[^[:</a:t>
            </a:r>
            <a:r>
              <a:rPr lang="en-US" sz="800" dirty="0" err="1"/>
              <a:t>alnum</a:t>
            </a:r>
            <a:r>
              <a:rPr lang="en-US" sz="800" dirty="0"/>
              <a:t>:] ]", "")) #Take out all but alpha numeric characters from training headlines</a:t>
            </a:r>
          </a:p>
          <a:p>
            <a:r>
              <a:rPr lang="en-US" sz="800" dirty="0"/>
              <a:t>  </a:t>
            </a:r>
          </a:p>
          <a:p>
            <a:r>
              <a:rPr lang="en-US" sz="800" dirty="0"/>
              <a:t>  #print(</a:t>
            </a:r>
            <a:r>
              <a:rPr lang="en-US" sz="800" dirty="0" err="1"/>
              <a:t>key_word</a:t>
            </a:r>
            <a:r>
              <a:rPr lang="en-US" sz="800" dirty="0"/>
              <a:t>)</a:t>
            </a:r>
          </a:p>
          <a:p>
            <a:r>
              <a:rPr lang="en-US" sz="800" dirty="0"/>
              <a:t>  </a:t>
            </a:r>
            <a:r>
              <a:rPr lang="en-US" sz="800" dirty="0" err="1"/>
              <a:t>NewsGroup</a:t>
            </a:r>
            <a:r>
              <a:rPr lang="en-US" sz="800" dirty="0"/>
              <a:t> = </a:t>
            </a:r>
            <a:r>
              <a:rPr lang="en-US" sz="800" dirty="0" err="1"/>
              <a:t>trainingSet</a:t>
            </a:r>
            <a:r>
              <a:rPr lang="en-US" sz="800" dirty="0"/>
              <a:t>[</a:t>
            </a:r>
            <a:r>
              <a:rPr lang="en-US" sz="800" dirty="0" err="1"/>
              <a:t>trainingSet$NewsOrOther</a:t>
            </a:r>
            <a:r>
              <a:rPr lang="en-US" sz="800" dirty="0"/>
              <a:t> == "News",]</a:t>
            </a:r>
          </a:p>
          <a:p>
            <a:r>
              <a:rPr lang="en-US" sz="800" dirty="0"/>
              <a:t>  </a:t>
            </a:r>
            <a:r>
              <a:rPr lang="en-US" sz="800" dirty="0" err="1"/>
              <a:t>OtherGroup</a:t>
            </a:r>
            <a:r>
              <a:rPr lang="en-US" sz="800" dirty="0"/>
              <a:t> = </a:t>
            </a:r>
            <a:r>
              <a:rPr lang="en-US" sz="800" dirty="0" err="1"/>
              <a:t>trainingSet</a:t>
            </a:r>
            <a:r>
              <a:rPr lang="en-US" sz="800" dirty="0"/>
              <a:t>[</a:t>
            </a:r>
            <a:r>
              <a:rPr lang="en-US" sz="800" dirty="0" err="1"/>
              <a:t>trainingSet$NewsOrOther</a:t>
            </a:r>
            <a:r>
              <a:rPr lang="en-US" sz="800" dirty="0"/>
              <a:t> == "Other",]</a:t>
            </a:r>
          </a:p>
          <a:p>
            <a:r>
              <a:rPr lang="en-US" sz="800" dirty="0"/>
              <a:t>  </a:t>
            </a:r>
          </a:p>
          <a:p>
            <a:r>
              <a:rPr lang="en-US" sz="800" dirty="0"/>
              <a:t>  </a:t>
            </a:r>
            <a:r>
              <a:rPr lang="en-US" sz="800" dirty="0" err="1"/>
              <a:t>pNews</a:t>
            </a:r>
            <a:r>
              <a:rPr lang="en-US" sz="800" dirty="0"/>
              <a:t> = dim(</a:t>
            </a:r>
            <a:r>
              <a:rPr lang="en-US" sz="800" dirty="0" err="1"/>
              <a:t>NewsGroup</a:t>
            </a:r>
            <a:r>
              <a:rPr lang="en-US" sz="800" dirty="0"/>
              <a:t>)[1] / (dim(</a:t>
            </a:r>
            <a:r>
              <a:rPr lang="en-US" sz="800" dirty="0" err="1"/>
              <a:t>NewsGroup</a:t>
            </a:r>
            <a:r>
              <a:rPr lang="en-US" sz="800" dirty="0"/>
              <a:t>)[1] + dim(</a:t>
            </a:r>
            <a:r>
              <a:rPr lang="en-US" sz="800" dirty="0" err="1"/>
              <a:t>OtherGroup</a:t>
            </a:r>
            <a:r>
              <a:rPr lang="en-US" sz="800" dirty="0"/>
              <a:t>)[1])</a:t>
            </a:r>
          </a:p>
          <a:p>
            <a:r>
              <a:rPr lang="en-US" sz="800" dirty="0"/>
              <a:t>  </a:t>
            </a:r>
            <a:r>
              <a:rPr lang="en-US" sz="800" dirty="0" err="1"/>
              <a:t>pOther</a:t>
            </a:r>
            <a:r>
              <a:rPr lang="en-US" sz="800" dirty="0"/>
              <a:t> = 1 - </a:t>
            </a:r>
            <a:r>
              <a:rPr lang="en-US" sz="800" dirty="0" err="1"/>
              <a:t>pNews</a:t>
            </a:r>
            <a:endParaRPr lang="en-US" sz="800" dirty="0"/>
          </a:p>
          <a:p>
            <a:r>
              <a:rPr lang="en-US" sz="800" dirty="0"/>
              <a:t>  </a:t>
            </a:r>
          </a:p>
          <a:p>
            <a:r>
              <a:rPr lang="en-US" sz="800" dirty="0"/>
              <a:t>  </a:t>
            </a:r>
            <a:r>
              <a:rPr lang="en-US" sz="800" dirty="0" err="1"/>
              <a:t>pKWGivenNews</a:t>
            </a:r>
            <a:r>
              <a:rPr lang="en-US" sz="800" dirty="0"/>
              <a:t> = (length(</a:t>
            </a:r>
            <a:r>
              <a:rPr lang="en-US" sz="800" dirty="0" err="1"/>
              <a:t>str_which</a:t>
            </a:r>
            <a:r>
              <a:rPr lang="en-US" sz="800" dirty="0"/>
              <a:t>(</a:t>
            </a:r>
            <a:r>
              <a:rPr lang="en-US" sz="800" dirty="0" err="1"/>
              <a:t>NewsGroup$response.docs.snippet,regex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NewsGroup</a:t>
            </a:r>
            <a:r>
              <a:rPr lang="en-US" sz="800" dirty="0"/>
              <a:t>)[1]+</a:t>
            </a:r>
            <a:r>
              <a:rPr lang="en-US" sz="800" dirty="0" err="1"/>
              <a:t>betaLaplace</a:t>
            </a:r>
            <a:r>
              <a:rPr lang="en-US" sz="800" dirty="0"/>
              <a:t>)</a:t>
            </a:r>
          </a:p>
          <a:p>
            <a:r>
              <a:rPr lang="en-US" sz="800" dirty="0"/>
              <a:t>  </a:t>
            </a:r>
            <a:r>
              <a:rPr lang="en-US" sz="800" dirty="0" err="1"/>
              <a:t>pKWGivenOther</a:t>
            </a:r>
            <a:r>
              <a:rPr lang="en-US" sz="800" dirty="0"/>
              <a:t> = (length(</a:t>
            </a:r>
            <a:r>
              <a:rPr lang="en-US" sz="800" dirty="0" err="1"/>
              <a:t>str_which</a:t>
            </a:r>
            <a:r>
              <a:rPr lang="en-US" sz="800" dirty="0"/>
              <a:t>(</a:t>
            </a:r>
            <a:r>
              <a:rPr lang="en-US" sz="800" dirty="0" err="1"/>
              <a:t>OtherGroup$response.docs.snippet,regex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OtherGroup</a:t>
            </a:r>
            <a:r>
              <a:rPr lang="en-US" sz="800" dirty="0"/>
              <a:t>)[1]+</a:t>
            </a:r>
            <a:r>
              <a:rPr lang="en-US" sz="800" dirty="0" err="1"/>
              <a:t>betaLaplace</a:t>
            </a:r>
            <a:r>
              <a:rPr lang="en-US" sz="800" dirty="0"/>
              <a:t>)</a:t>
            </a:r>
          </a:p>
          <a:p>
            <a:r>
              <a:rPr lang="en-US" sz="800" dirty="0"/>
              <a:t>  </a:t>
            </a:r>
          </a:p>
          <a:p>
            <a:r>
              <a:rPr lang="en-US" sz="800" dirty="0"/>
              <a:t>  </a:t>
            </a:r>
            <a:r>
              <a:rPr lang="en-US" sz="800" dirty="0" err="1"/>
              <a:t>pKW</a:t>
            </a:r>
            <a:r>
              <a:rPr lang="en-US" sz="800" dirty="0"/>
              <a:t> = length(</a:t>
            </a:r>
            <a:r>
              <a:rPr lang="en-US" sz="800" dirty="0" err="1"/>
              <a:t>str_which</a:t>
            </a:r>
            <a:r>
              <a:rPr lang="en-US" sz="800" dirty="0"/>
              <a:t>(</a:t>
            </a:r>
            <a:r>
              <a:rPr lang="en-US" sz="800" dirty="0" err="1"/>
              <a:t>trainingSet$response.docs.snippet,regex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TRUE)))/dim(</a:t>
            </a:r>
            <a:r>
              <a:rPr lang="en-US" sz="800" dirty="0" err="1"/>
              <a:t>trainingSet</a:t>
            </a:r>
            <a:r>
              <a:rPr lang="en-US" sz="800" dirty="0"/>
              <a:t>)[1]</a:t>
            </a:r>
          </a:p>
          <a:p>
            <a:r>
              <a:rPr lang="en-US" sz="800" dirty="0"/>
              <a:t>  </a:t>
            </a:r>
          </a:p>
          <a:p>
            <a:r>
              <a:rPr lang="en-US" sz="800" dirty="0"/>
              <a:t>  </a:t>
            </a:r>
            <a:r>
              <a:rPr lang="en-US" sz="800" dirty="0" err="1"/>
              <a:t>pNewsGivenKW</a:t>
            </a:r>
            <a:r>
              <a:rPr lang="en-US" sz="800" dirty="0"/>
              <a:t> = </a:t>
            </a:r>
            <a:r>
              <a:rPr lang="en-US" sz="800" dirty="0" err="1"/>
              <a:t>pKWGivenNews</a:t>
            </a:r>
            <a:r>
              <a:rPr lang="en-US" sz="800" dirty="0"/>
              <a:t>*</a:t>
            </a:r>
            <a:r>
              <a:rPr lang="en-US" sz="800" dirty="0" err="1"/>
              <a:t>pNews</a:t>
            </a:r>
            <a:r>
              <a:rPr lang="en-US" sz="800" dirty="0"/>
              <a:t>/</a:t>
            </a:r>
            <a:r>
              <a:rPr lang="en-US" sz="800" dirty="0" err="1"/>
              <a:t>pKW</a:t>
            </a:r>
            <a:endParaRPr lang="en-US" sz="800" dirty="0"/>
          </a:p>
          <a:p>
            <a:r>
              <a:rPr lang="en-US" sz="800" dirty="0"/>
              <a:t>  </a:t>
            </a:r>
            <a:r>
              <a:rPr lang="en-US" sz="800" dirty="0" err="1"/>
              <a:t>pOtherGivenKW</a:t>
            </a:r>
            <a:r>
              <a:rPr lang="en-US" sz="800" dirty="0"/>
              <a:t> = </a:t>
            </a:r>
            <a:r>
              <a:rPr lang="en-US" sz="800" dirty="0" err="1"/>
              <a:t>pKWGivenOther</a:t>
            </a:r>
            <a:r>
              <a:rPr lang="en-US" sz="800" dirty="0"/>
              <a:t>*</a:t>
            </a:r>
            <a:r>
              <a:rPr lang="en-US" sz="800" dirty="0" err="1"/>
              <a:t>pOther</a:t>
            </a:r>
            <a:r>
              <a:rPr lang="en-US" sz="800" dirty="0"/>
              <a:t>/</a:t>
            </a:r>
            <a:r>
              <a:rPr lang="en-US" sz="800" dirty="0" err="1"/>
              <a:t>pKW</a:t>
            </a:r>
            <a:endParaRPr lang="en-US" sz="800" dirty="0"/>
          </a:p>
          <a:p>
            <a:r>
              <a:rPr lang="en-US" sz="800" dirty="0"/>
              <a:t>  </a:t>
            </a:r>
          </a:p>
          <a:p>
            <a:r>
              <a:rPr lang="en-US" sz="800" dirty="0"/>
              <a:t>  return(</a:t>
            </a:r>
            <a:r>
              <a:rPr lang="en-US" sz="800" dirty="0" err="1"/>
              <a:t>pNewsGivenKW</a:t>
            </a:r>
            <a:r>
              <a:rPr lang="en-US" sz="800" dirty="0"/>
              <a:t>)</a:t>
            </a:r>
          </a:p>
          <a:p>
            <a:r>
              <a:rPr lang="en-US" sz="800" dirty="0"/>
              <a:t>}</a:t>
            </a:r>
          </a:p>
          <a:p>
            <a:endParaRPr lang="en-US" sz="800" dirty="0"/>
          </a:p>
          <a:p>
            <a:r>
              <a:rPr lang="en-US" sz="800" dirty="0" err="1"/>
              <a:t>theScoreHolderNews</a:t>
            </a:r>
            <a:r>
              <a:rPr lang="en-US" sz="800" dirty="0"/>
              <a:t> = c()</a:t>
            </a:r>
          </a:p>
          <a:p>
            <a:r>
              <a:rPr lang="en-US" sz="800" dirty="0" err="1"/>
              <a:t>theScoreHolderOther</a:t>
            </a:r>
            <a:r>
              <a:rPr lang="en-US" sz="800" dirty="0"/>
              <a:t> = c()</a:t>
            </a:r>
          </a:p>
          <a:p>
            <a:r>
              <a:rPr lang="en-US" sz="800" dirty="0" err="1"/>
              <a:t>articleScoreNews</a:t>
            </a:r>
            <a:r>
              <a:rPr lang="en-US" sz="800" dirty="0"/>
              <a:t> = 0;</a:t>
            </a:r>
          </a:p>
          <a:p>
            <a:r>
              <a:rPr lang="en-US" sz="800" dirty="0" err="1"/>
              <a:t>articleScoreOther</a:t>
            </a:r>
            <a:r>
              <a:rPr lang="en-US" sz="800" dirty="0"/>
              <a:t> = 0;</a:t>
            </a:r>
          </a:p>
          <a:p>
            <a:endParaRPr lang="en-US" sz="800" dirty="0"/>
          </a:p>
          <a:p>
            <a:endParaRPr lang="en-US" sz="800" dirty="0"/>
          </a:p>
          <a:p>
            <a:r>
              <a:rPr lang="en-US" sz="800" dirty="0"/>
              <a:t>for (</a:t>
            </a:r>
            <a:r>
              <a:rPr lang="en-US" sz="800" dirty="0" err="1"/>
              <a:t>i</a:t>
            </a:r>
            <a:r>
              <a:rPr lang="en-US" sz="800" dirty="0"/>
              <a:t> in 1 : dim(</a:t>
            </a:r>
            <a:r>
              <a:rPr lang="en-US" sz="800" dirty="0" err="1"/>
              <a:t>allNYTSearchTest</a:t>
            </a:r>
            <a:r>
              <a:rPr lang="en-US" sz="800" dirty="0"/>
              <a:t>)[1])  #This loop iterates over the articles in the Test Set</a:t>
            </a:r>
          </a:p>
          <a:p>
            <a:r>
              <a:rPr lang="en-US" sz="800" dirty="0"/>
              <a:t>{</a:t>
            </a:r>
          </a:p>
          <a:p>
            <a:r>
              <a:rPr lang="en-US" sz="800" dirty="0"/>
              <a:t>  </a:t>
            </a:r>
          </a:p>
          <a:p>
            <a:r>
              <a:rPr lang="en-US" sz="800" dirty="0"/>
              <a:t>  </a:t>
            </a:r>
            <a:r>
              <a:rPr lang="en-US" sz="800" dirty="0" err="1"/>
              <a:t>articleScoreNews</a:t>
            </a:r>
            <a:r>
              <a:rPr lang="en-US" sz="800" dirty="0"/>
              <a:t> = 1; </a:t>
            </a:r>
          </a:p>
          <a:p>
            <a:r>
              <a:rPr lang="en-US" sz="800" dirty="0"/>
              <a:t>  </a:t>
            </a:r>
            <a:r>
              <a:rPr lang="en-US" sz="800" dirty="0" err="1"/>
              <a:t>articleScoreOther</a:t>
            </a:r>
            <a:r>
              <a:rPr lang="en-US" sz="800" dirty="0"/>
              <a:t> = 1;</a:t>
            </a:r>
          </a:p>
          <a:p>
            <a:endParaRPr lang="en-US" sz="800" dirty="0"/>
          </a:p>
          <a:p>
            <a:r>
              <a:rPr lang="en-US" sz="800" dirty="0"/>
              <a:t>#The [^[:</a:t>
            </a:r>
            <a:r>
              <a:rPr lang="en-US" sz="800" dirty="0" err="1"/>
              <a:t>alnum</a:t>
            </a:r>
            <a:r>
              <a:rPr lang="en-US" sz="800" dirty="0"/>
              <a:t>:] ] replaces all non alphanumeric characters with nulls.  </a:t>
            </a:r>
          </a:p>
          <a:p>
            <a:r>
              <a:rPr lang="en-US" sz="800" dirty="0" err="1"/>
              <a:t>theText</a:t>
            </a:r>
            <a:r>
              <a:rPr lang="en-US" sz="800" dirty="0"/>
              <a:t> = </a:t>
            </a:r>
            <a:r>
              <a:rPr lang="en-US" sz="800" dirty="0" err="1"/>
              <a:t>unlist</a:t>
            </a:r>
            <a:r>
              <a:rPr lang="en-US" sz="800" dirty="0"/>
              <a:t>(</a:t>
            </a:r>
            <a:r>
              <a:rPr lang="en-US" sz="800" dirty="0" err="1"/>
              <a:t>str_split</a:t>
            </a:r>
            <a:r>
              <a:rPr lang="en-US" sz="800" dirty="0"/>
              <a:t>(</a:t>
            </a:r>
            <a:r>
              <a:rPr lang="en-US" sz="800" dirty="0" err="1"/>
              <a:t>str_replace_all</a:t>
            </a:r>
            <a:r>
              <a:rPr lang="en-US" sz="800" dirty="0"/>
              <a:t>(</a:t>
            </a:r>
            <a:r>
              <a:rPr lang="en-US" sz="800" dirty="0" err="1"/>
              <a:t>allNYTSearchTest</a:t>
            </a:r>
            <a:r>
              <a:rPr lang="en-US" sz="800" dirty="0"/>
              <a:t>[</a:t>
            </a:r>
            <a:r>
              <a:rPr lang="en-US" sz="800" dirty="0" err="1"/>
              <a:t>i</a:t>
            </a:r>
            <a:r>
              <a:rPr lang="en-US" sz="800" dirty="0"/>
              <a:t>,]$</a:t>
            </a:r>
            <a:r>
              <a:rPr lang="en-US" sz="800" dirty="0" err="1"/>
              <a:t>response.docs.snippet</a:t>
            </a:r>
            <a:r>
              <a:rPr lang="en-US" sz="800" dirty="0"/>
              <a:t>,"[^[:</a:t>
            </a:r>
            <a:r>
              <a:rPr lang="en-US" sz="800" dirty="0" err="1"/>
              <a:t>alnum</a:t>
            </a:r>
            <a:r>
              <a:rPr lang="en-US" sz="800" dirty="0"/>
              <a:t>:] ]", ""), </a:t>
            </a:r>
            <a:r>
              <a:rPr lang="en-US" sz="800" dirty="0" err="1"/>
              <a:t>stringr</a:t>
            </a:r>
            <a:r>
              <a:rPr lang="en-US" sz="800" dirty="0"/>
              <a:t>::boundary("word"))) #Take out all but alpha numeric characters from search string ... </a:t>
            </a:r>
            <a:r>
              <a:rPr lang="en-US" sz="800" dirty="0" err="1"/>
              <a:t>theText</a:t>
            </a:r>
            <a:r>
              <a:rPr lang="en-US" sz="800" dirty="0"/>
              <a:t> holds each word in the headline as its own word.  </a:t>
            </a:r>
          </a:p>
          <a:p>
            <a:endParaRPr lang="en-US" sz="800" dirty="0"/>
          </a:p>
          <a:p>
            <a:r>
              <a:rPr lang="en-US" sz="800" dirty="0"/>
              <a:t># </a:t>
            </a:r>
            <a:r>
              <a:rPr lang="en-US" sz="800" dirty="0" err="1"/>
              <a:t>stopwords</a:t>
            </a:r>
            <a:r>
              <a:rPr lang="en-US" sz="800" dirty="0"/>
              <a:t>() #from package tm</a:t>
            </a:r>
          </a:p>
          <a:p>
            <a:r>
              <a:rPr lang="en-US" sz="800" dirty="0" err="1"/>
              <a:t>wordsToTakeOut</a:t>
            </a:r>
            <a:r>
              <a:rPr lang="en-US" sz="800" dirty="0"/>
              <a:t> = </a:t>
            </a:r>
            <a:r>
              <a:rPr lang="en-US" sz="800" dirty="0" err="1"/>
              <a:t>stopwords</a:t>
            </a:r>
            <a:r>
              <a:rPr lang="en-US" sz="800" dirty="0"/>
              <a:t>()</a:t>
            </a:r>
          </a:p>
          <a:p>
            <a:endParaRPr lang="en-US" sz="800" dirty="0"/>
          </a:p>
          <a:p>
            <a:r>
              <a:rPr lang="en-US" sz="800" dirty="0"/>
              <a:t># put word boundaries </a:t>
            </a:r>
            <a:r>
              <a:rPr lang="en-US" sz="800" dirty="0" err="1"/>
              <a:t>stopwords</a:t>
            </a:r>
            <a:r>
              <a:rPr lang="en-US" sz="800" dirty="0"/>
              <a:t> so that we don't detect partial words later</a:t>
            </a:r>
          </a:p>
          <a:p>
            <a:r>
              <a:rPr lang="en-US" sz="800" dirty="0" err="1"/>
              <a:t>wordsToTakeOut</a:t>
            </a:r>
            <a:r>
              <a:rPr lang="en-US" sz="800" dirty="0"/>
              <a:t> = </a:t>
            </a:r>
            <a:r>
              <a:rPr lang="en-US" sz="800" dirty="0" err="1"/>
              <a:t>str_c</a:t>
            </a:r>
            <a:r>
              <a:rPr lang="en-US" sz="800" dirty="0"/>
              <a:t>(</a:t>
            </a:r>
            <a:r>
              <a:rPr lang="en-US" sz="800" dirty="0" err="1"/>
              <a:t>wordsToTakeOut,collapse</a:t>
            </a:r>
            <a:r>
              <a:rPr lang="en-US" sz="800" dirty="0"/>
              <a:t> = "\\b|\\b") </a:t>
            </a:r>
          </a:p>
          <a:p>
            <a:r>
              <a:rPr lang="en-US" sz="800" dirty="0" err="1"/>
              <a:t>wordsToTakeOut</a:t>
            </a:r>
            <a:r>
              <a:rPr lang="en-US" sz="800" dirty="0"/>
              <a:t> = </a:t>
            </a:r>
            <a:r>
              <a:rPr lang="en-US" sz="800" dirty="0" err="1"/>
              <a:t>str_c</a:t>
            </a:r>
            <a:r>
              <a:rPr lang="en-US" sz="800" dirty="0"/>
              <a:t>("\\b",</a:t>
            </a:r>
            <a:r>
              <a:rPr lang="en-US" sz="800" dirty="0" err="1"/>
              <a:t>wordsToTakeOut</a:t>
            </a:r>
            <a:r>
              <a:rPr lang="en-US" sz="800" dirty="0"/>
              <a:t>,"\\b")</a:t>
            </a:r>
          </a:p>
          <a:p>
            <a:r>
              <a:rPr lang="en-US" sz="800" dirty="0"/>
              <a:t>#</a:t>
            </a:r>
            <a:r>
              <a:rPr lang="en-US" sz="800" dirty="0" err="1"/>
              <a:t>wordsToTakeOut</a:t>
            </a:r>
            <a:endParaRPr lang="en-US" sz="800" dirty="0"/>
          </a:p>
          <a:p>
            <a:endParaRPr lang="en-US" sz="800" dirty="0"/>
          </a:p>
          <a:p>
            <a:r>
              <a:rPr lang="en-US" sz="800" dirty="0" err="1"/>
              <a:t>importantWords</a:t>
            </a:r>
            <a:r>
              <a:rPr lang="en-US" sz="800" dirty="0"/>
              <a:t> = </a:t>
            </a:r>
            <a:r>
              <a:rPr lang="en-US" sz="800" dirty="0" err="1"/>
              <a:t>theText</a:t>
            </a:r>
            <a:r>
              <a:rPr lang="en-US" sz="800" dirty="0"/>
              <a:t>[!</a:t>
            </a:r>
            <a:r>
              <a:rPr lang="en-US" sz="800" dirty="0" err="1"/>
              <a:t>str_detect</a:t>
            </a:r>
            <a:r>
              <a:rPr lang="en-US" sz="800" dirty="0"/>
              <a:t>(</a:t>
            </a:r>
            <a:r>
              <a:rPr lang="en-US" sz="800" dirty="0" err="1"/>
              <a:t>theText,regex</a:t>
            </a:r>
            <a:r>
              <a:rPr lang="en-US" sz="800" dirty="0"/>
              <a:t>(</a:t>
            </a:r>
            <a:r>
              <a:rPr lang="en-US" sz="800" dirty="0" err="1"/>
              <a:t>wordsToTakeOut,ignore_case</a:t>
            </a:r>
            <a:r>
              <a:rPr lang="en-US" sz="800" dirty="0"/>
              <a:t> = TRUE))]</a:t>
            </a:r>
          </a:p>
          <a:p>
            <a:endParaRPr lang="en-US" sz="800" dirty="0"/>
          </a:p>
          <a:p>
            <a:r>
              <a:rPr lang="en-US" sz="800" dirty="0"/>
              <a:t>#</a:t>
            </a:r>
            <a:r>
              <a:rPr lang="en-US" sz="800" dirty="0" err="1"/>
              <a:t>importantWords</a:t>
            </a:r>
            <a:endParaRPr lang="en-US" sz="800" dirty="0"/>
          </a:p>
          <a:p>
            <a:endParaRPr lang="en-US" sz="800" dirty="0"/>
          </a:p>
          <a:p>
            <a:r>
              <a:rPr lang="en-US" sz="800" dirty="0"/>
              <a:t>  for(j in 1 : length(</a:t>
            </a:r>
            <a:r>
              <a:rPr lang="en-US" sz="800" dirty="0" err="1"/>
              <a:t>importantWords</a:t>
            </a:r>
            <a:r>
              <a:rPr lang="en-US" sz="800" dirty="0"/>
              <a:t>))  #This loop iterates over the important words in the headline</a:t>
            </a:r>
          </a:p>
          <a:p>
            <a:r>
              <a:rPr lang="en-US" sz="800" dirty="0"/>
              <a:t>  {</a:t>
            </a:r>
          </a:p>
          <a:p>
            <a:r>
              <a:rPr lang="en-US" sz="800" dirty="0"/>
              <a:t>    </a:t>
            </a:r>
            <a:r>
              <a:rPr lang="en-US" sz="800" dirty="0" err="1"/>
              <a:t>articleScoreNews</a:t>
            </a:r>
            <a:r>
              <a:rPr lang="en-US" sz="800" dirty="0"/>
              <a:t> = </a:t>
            </a:r>
            <a:r>
              <a:rPr lang="en-US" sz="800" dirty="0" err="1"/>
              <a:t>articleScoreNews</a:t>
            </a:r>
            <a:r>
              <a:rPr lang="en-US" sz="800" dirty="0"/>
              <a:t>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r>
              <a:rPr lang="en-US" sz="800" dirty="0" err="1"/>
              <a:t>articleScoreOther</a:t>
            </a:r>
            <a:r>
              <a:rPr lang="en-US" sz="800" dirty="0"/>
              <a:t> = </a:t>
            </a:r>
            <a:r>
              <a:rPr lang="en-US" sz="800" dirty="0" err="1"/>
              <a:t>articleScoreOther</a:t>
            </a:r>
            <a:r>
              <a:rPr lang="en-US" sz="800" dirty="0"/>
              <a:t> * (1 -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p>
          <a:p>
            <a:r>
              <a:rPr lang="en-US" sz="800" dirty="0"/>
              <a:t>  </a:t>
            </a:r>
            <a:r>
              <a:rPr lang="en-US" sz="800" dirty="0" err="1"/>
              <a:t>theScoreHolderNews</a:t>
            </a:r>
            <a:r>
              <a:rPr lang="en-US" sz="800" dirty="0"/>
              <a:t>[</a:t>
            </a:r>
            <a:r>
              <a:rPr lang="en-US" sz="800" dirty="0" err="1"/>
              <a:t>i</a:t>
            </a:r>
            <a:r>
              <a:rPr lang="en-US" sz="800" dirty="0"/>
              <a:t>] = </a:t>
            </a:r>
            <a:r>
              <a:rPr lang="en-US" sz="800" dirty="0" err="1"/>
              <a:t>articleScoreNews</a:t>
            </a:r>
            <a:endParaRPr lang="en-US" sz="800" dirty="0"/>
          </a:p>
          <a:p>
            <a:r>
              <a:rPr lang="en-US" sz="800" dirty="0"/>
              <a:t>  </a:t>
            </a:r>
            <a:r>
              <a:rPr lang="en-US" sz="800" dirty="0" err="1"/>
              <a:t>theScoreHolderOther</a:t>
            </a:r>
            <a:r>
              <a:rPr lang="en-US" sz="800" dirty="0"/>
              <a:t>[</a:t>
            </a:r>
            <a:r>
              <a:rPr lang="en-US" sz="800" dirty="0" err="1"/>
              <a:t>i</a:t>
            </a:r>
            <a:r>
              <a:rPr lang="en-US" sz="800" dirty="0"/>
              <a:t>] = </a:t>
            </a:r>
            <a:r>
              <a:rPr lang="en-US" sz="800" dirty="0" err="1"/>
              <a:t>articleScoreOther</a:t>
            </a:r>
            <a:endParaRPr lang="en-US" sz="800" dirty="0"/>
          </a:p>
          <a:p>
            <a:r>
              <a:rPr lang="en-US" sz="800" dirty="0"/>
              <a:t>}</a:t>
            </a:r>
          </a:p>
          <a:p>
            <a:endParaRPr lang="en-US" sz="800" dirty="0"/>
          </a:p>
          <a:p>
            <a:r>
              <a:rPr lang="en-US" sz="800" dirty="0"/>
              <a:t># Classify the </a:t>
            </a:r>
            <a:r>
              <a:rPr lang="en-US" sz="800" dirty="0" err="1"/>
              <a:t>aricle</a:t>
            </a:r>
            <a:r>
              <a:rPr lang="en-US" sz="800" dirty="0"/>
              <a:t> as News or Other based on a given piece of information from the article.</a:t>
            </a:r>
          </a:p>
          <a:p>
            <a:r>
              <a:rPr lang="en-US" sz="800" dirty="0" err="1"/>
              <a:t>allNYTSearchTest$Classified</a:t>
            </a:r>
            <a:r>
              <a:rPr lang="en-US" sz="800" dirty="0"/>
              <a:t> = </a:t>
            </a:r>
            <a:r>
              <a:rPr lang="en-US" sz="800" dirty="0" err="1"/>
              <a:t>ifelse</a:t>
            </a:r>
            <a:r>
              <a:rPr lang="en-US" sz="800" dirty="0"/>
              <a:t>(</a:t>
            </a:r>
            <a:r>
              <a:rPr lang="en-US" sz="800" dirty="0" err="1"/>
              <a:t>theScoreHolderNews</a:t>
            </a:r>
            <a:r>
              <a:rPr lang="en-US" sz="800" dirty="0"/>
              <a:t> &gt; </a:t>
            </a:r>
            <a:r>
              <a:rPr lang="en-US" sz="800" dirty="0" err="1"/>
              <a:t>theScoreHolderOther</a:t>
            </a:r>
            <a:r>
              <a:rPr lang="en-US" sz="800" dirty="0"/>
              <a:t>,"</a:t>
            </a:r>
            <a:r>
              <a:rPr lang="en-US" sz="800" dirty="0" err="1"/>
              <a:t>News","Other</a:t>
            </a:r>
            <a:r>
              <a:rPr lang="en-US" sz="800" dirty="0"/>
              <a:t>")</a:t>
            </a:r>
          </a:p>
          <a:p>
            <a:endParaRPr lang="en-US" sz="800" dirty="0"/>
          </a:p>
          <a:p>
            <a:r>
              <a:rPr lang="en-US" sz="800" dirty="0"/>
              <a:t>#Confusion Matrix</a:t>
            </a:r>
          </a:p>
          <a:p>
            <a:r>
              <a:rPr lang="en-US" sz="800" dirty="0"/>
              <a:t>table(</a:t>
            </a:r>
            <a:r>
              <a:rPr lang="en-US" sz="800" dirty="0" err="1"/>
              <a:t>allNYTSearchTest$Classified,allNYTSearchTest$NewsOrOther</a:t>
            </a:r>
            <a:r>
              <a:rPr lang="en-US" sz="800" dirty="0"/>
              <a:t>) #Actual in Columns</a:t>
            </a:r>
          </a:p>
          <a:p>
            <a:r>
              <a:rPr lang="en-US" sz="800" dirty="0" err="1"/>
              <a:t>confusionMatrix</a:t>
            </a:r>
            <a:r>
              <a:rPr lang="en-US" sz="800" dirty="0"/>
              <a:t>(factor(</a:t>
            </a:r>
            <a:r>
              <a:rPr lang="en-US" sz="800" dirty="0" err="1"/>
              <a:t>allNYTSearchTest$Classified</a:t>
            </a:r>
            <a:r>
              <a:rPr lang="en-US" sz="800" dirty="0"/>
              <a:t>),factor(</a:t>
            </a:r>
            <a:r>
              <a:rPr lang="en-US" sz="800" dirty="0" err="1"/>
              <a:t>allNYTSearchTest$NewsOrOther</a:t>
            </a:r>
            <a:r>
              <a:rPr lang="en-US" sz="800" dirty="0"/>
              <a:t>))</a:t>
            </a:r>
          </a:p>
        </p:txBody>
      </p:sp>
      <p:sp>
        <p:nvSpPr>
          <p:cNvPr id="9" name="Rectangle 8">
            <a:extLst>
              <a:ext uri="{FF2B5EF4-FFF2-40B4-BE49-F238E27FC236}">
                <a16:creationId xmlns:a16="http://schemas.microsoft.com/office/drawing/2014/main" id="{56D7F603-AC1F-144B-855F-76D06B82BA61}"/>
              </a:ext>
            </a:extLst>
          </p:cNvPr>
          <p:cNvSpPr/>
          <p:nvPr/>
        </p:nvSpPr>
        <p:spPr>
          <a:xfrm>
            <a:off x="2286000" y="-31242030"/>
            <a:ext cx="4572000" cy="28715553"/>
          </a:xfrm>
          <a:prstGeom prst="rect">
            <a:avLst/>
          </a:prstGeom>
        </p:spPr>
        <p:txBody>
          <a:bodyPr>
            <a:spAutoFit/>
          </a:bodyPr>
          <a:lstStyle/>
          <a:p>
            <a:r>
              <a:rPr lang="en-US" sz="1000" dirty="0"/>
              <a:t>######################</a:t>
            </a:r>
          </a:p>
          <a:p>
            <a:endParaRPr lang="en-US" sz="1000" dirty="0"/>
          </a:p>
          <a:p>
            <a:r>
              <a:rPr lang="en-US" sz="1000" dirty="0"/>
              <a:t># Loading the Data from the NYT API</a:t>
            </a:r>
          </a:p>
          <a:p>
            <a:endParaRPr lang="en-US" sz="1000" dirty="0"/>
          </a:p>
          <a:p>
            <a:r>
              <a:rPr lang="en-US" sz="1000" dirty="0"/>
              <a:t># We will load from "</a:t>
            </a:r>
            <a:r>
              <a:rPr lang="en-US" sz="1000" dirty="0" err="1"/>
              <a:t>Data+Science</a:t>
            </a:r>
            <a:r>
              <a:rPr lang="en-US" sz="1000" dirty="0"/>
              <a:t>" and "Trump" searches.</a:t>
            </a:r>
          </a:p>
          <a:p>
            <a:endParaRPr lang="en-US" sz="1000" dirty="0"/>
          </a:p>
          <a:p>
            <a:r>
              <a:rPr lang="en-US" sz="1000" dirty="0"/>
              <a:t># </a:t>
            </a:r>
            <a:r>
              <a:rPr lang="en-US" sz="1000" dirty="0" err="1"/>
              <a:t>Data+Science</a:t>
            </a:r>
            <a:r>
              <a:rPr lang="en-US" sz="1000" dirty="0"/>
              <a:t> Search</a:t>
            </a:r>
          </a:p>
          <a:p>
            <a:r>
              <a:rPr lang="en-US" sz="1000" dirty="0"/>
              <a:t># term &lt;- "</a:t>
            </a:r>
            <a:r>
              <a:rPr lang="en-US" sz="1000" dirty="0" err="1"/>
              <a:t>Data+Science</a:t>
            </a:r>
            <a:r>
              <a:rPr lang="en-US" sz="1000" dirty="0"/>
              <a:t>" # Need to use + to string together separate words</a:t>
            </a:r>
          </a:p>
          <a:p>
            <a:r>
              <a:rPr lang="en-US" sz="1000" dirty="0"/>
              <a:t># </a:t>
            </a:r>
            <a:r>
              <a:rPr lang="en-US" sz="1000" dirty="0" err="1"/>
              <a:t>begin_date</a:t>
            </a:r>
            <a:r>
              <a:rPr lang="en-US" sz="1000" dirty="0"/>
              <a:t> &lt;- "20180901"</a:t>
            </a:r>
          </a:p>
          <a:p>
            <a:r>
              <a:rPr lang="en-US" sz="1000" dirty="0"/>
              <a:t># </a:t>
            </a:r>
            <a:r>
              <a:rPr lang="en-US" sz="1000" dirty="0" err="1"/>
              <a:t>end_date</a:t>
            </a:r>
            <a:r>
              <a:rPr lang="en-US" sz="1000" dirty="0"/>
              <a:t> &lt;- "20190502"</a:t>
            </a:r>
          </a:p>
          <a:p>
            <a:endParaRPr lang="en-US" sz="1000" dirty="0"/>
          </a:p>
          <a:p>
            <a:r>
              <a:rPr lang="en-US" sz="1000" dirty="0"/>
              <a:t># Trump Search</a:t>
            </a:r>
          </a:p>
          <a:p>
            <a:r>
              <a:rPr lang="en-US" sz="1000" dirty="0"/>
              <a:t># term &lt;- "Trump" # Need to use + to string together separate words</a:t>
            </a:r>
          </a:p>
          <a:p>
            <a:r>
              <a:rPr lang="en-US" sz="1000" dirty="0"/>
              <a:t># </a:t>
            </a:r>
            <a:r>
              <a:rPr lang="en-US" sz="1000" dirty="0" err="1"/>
              <a:t>begin_date</a:t>
            </a:r>
            <a:r>
              <a:rPr lang="en-US" sz="1000" dirty="0"/>
              <a:t> &lt;- "20190415"</a:t>
            </a:r>
          </a:p>
          <a:p>
            <a:r>
              <a:rPr lang="en-US" sz="1000" dirty="0"/>
              <a:t># </a:t>
            </a:r>
            <a:r>
              <a:rPr lang="en-US" sz="1000" dirty="0" err="1"/>
              <a:t>end_date</a:t>
            </a:r>
            <a:r>
              <a:rPr lang="en-US" sz="1000" dirty="0"/>
              <a:t> &lt;- "20190502"</a:t>
            </a:r>
          </a:p>
          <a:p>
            <a:endParaRPr lang="en-US" sz="1000" dirty="0"/>
          </a:p>
          <a:p>
            <a:r>
              <a:rPr lang="en-US" sz="1000" dirty="0"/>
              <a:t>######################</a:t>
            </a:r>
          </a:p>
          <a:p>
            <a:endParaRPr lang="en-US" sz="1000" dirty="0"/>
          </a:p>
          <a:p>
            <a:r>
              <a:rPr lang="en-US" sz="1000" dirty="0"/>
              <a:t>#NYT Example</a:t>
            </a:r>
          </a:p>
          <a:p>
            <a:endParaRPr lang="en-US" sz="1000" dirty="0"/>
          </a:p>
          <a:p>
            <a:r>
              <a:rPr lang="en-US" sz="1000" dirty="0"/>
              <a:t>library(tm) #text mining library provides the </a:t>
            </a:r>
            <a:r>
              <a:rPr lang="en-US" sz="1000" dirty="0" err="1"/>
              <a:t>stopwords</a:t>
            </a:r>
            <a:r>
              <a:rPr lang="en-US" sz="1000" dirty="0"/>
              <a:t>() function</a:t>
            </a:r>
          </a:p>
          <a:p>
            <a:r>
              <a:rPr lang="en-US" sz="1000" dirty="0"/>
              <a:t>library(</a:t>
            </a:r>
            <a:r>
              <a:rPr lang="en-US" sz="1000" dirty="0" err="1"/>
              <a:t>tidyr</a:t>
            </a:r>
            <a:r>
              <a:rPr lang="en-US" sz="1000" dirty="0"/>
              <a:t>)</a:t>
            </a:r>
          </a:p>
          <a:p>
            <a:r>
              <a:rPr lang="en-US" sz="1000" dirty="0"/>
              <a:t>library(</a:t>
            </a:r>
            <a:r>
              <a:rPr lang="en-US" sz="1000" dirty="0" err="1"/>
              <a:t>plyr</a:t>
            </a:r>
            <a:r>
              <a:rPr lang="en-US" sz="1000" dirty="0"/>
              <a:t>)</a:t>
            </a:r>
          </a:p>
          <a:p>
            <a:r>
              <a:rPr lang="en-US" sz="1000" dirty="0"/>
              <a:t>library(</a:t>
            </a:r>
            <a:r>
              <a:rPr lang="en-US" sz="1000" dirty="0" err="1"/>
              <a:t>jsonlite</a:t>
            </a:r>
            <a:r>
              <a:rPr lang="en-US" sz="1000" dirty="0"/>
              <a:t>)</a:t>
            </a:r>
          </a:p>
          <a:p>
            <a:r>
              <a:rPr lang="en-US" sz="1000" dirty="0"/>
              <a:t>library(</a:t>
            </a:r>
            <a:r>
              <a:rPr lang="en-US" sz="1000" dirty="0" err="1"/>
              <a:t>dplyr</a:t>
            </a:r>
            <a:r>
              <a:rPr lang="en-US" sz="1000" dirty="0"/>
              <a:t>)</a:t>
            </a:r>
          </a:p>
          <a:p>
            <a:r>
              <a:rPr lang="en-US" sz="1000" dirty="0"/>
              <a:t>library(</a:t>
            </a:r>
            <a:r>
              <a:rPr lang="en-US" sz="1000" dirty="0" err="1"/>
              <a:t>tidyverse</a:t>
            </a:r>
            <a:r>
              <a:rPr lang="en-US" sz="1000" dirty="0"/>
              <a:t>)</a:t>
            </a:r>
          </a:p>
          <a:p>
            <a:endParaRPr lang="en-US" sz="1000" dirty="0"/>
          </a:p>
          <a:p>
            <a:r>
              <a:rPr lang="en-US" sz="1000" dirty="0"/>
              <a:t>NYTIMES_KEY = "OG89fUubcS8FXofVrLA4dmIOHh5omiFa" #Your Key Here … get from NTY API website</a:t>
            </a:r>
          </a:p>
          <a:p>
            <a:endParaRPr lang="en-US" sz="1000" dirty="0"/>
          </a:p>
          <a:p>
            <a:r>
              <a:rPr lang="en-US" sz="1000" dirty="0"/>
              <a:t># Let's set some parameters</a:t>
            </a:r>
          </a:p>
          <a:p>
            <a:r>
              <a:rPr lang="en-US" sz="1000" dirty="0"/>
              <a:t>term &lt;- "Trump" # Need to use + to string together separate words</a:t>
            </a:r>
          </a:p>
          <a:p>
            <a:r>
              <a:rPr lang="en-US" sz="1000" dirty="0" err="1"/>
              <a:t>begin_date</a:t>
            </a:r>
            <a:r>
              <a:rPr lang="en-US" sz="1000" dirty="0"/>
              <a:t> &lt;- "20190901"</a:t>
            </a:r>
          </a:p>
          <a:p>
            <a:r>
              <a:rPr lang="en-US" sz="1000" dirty="0" err="1"/>
              <a:t>end_date</a:t>
            </a:r>
            <a:r>
              <a:rPr lang="en-US" sz="1000" dirty="0"/>
              <a:t> &lt;- "20190930"</a:t>
            </a:r>
          </a:p>
          <a:p>
            <a:endParaRPr lang="en-US" sz="1000" dirty="0"/>
          </a:p>
          <a:p>
            <a:r>
              <a:rPr lang="en-US" sz="1000" dirty="0" err="1"/>
              <a:t>baseurl</a:t>
            </a:r>
            <a:r>
              <a:rPr lang="en-US" sz="1000" dirty="0"/>
              <a:t> &lt;- paste0("http://</a:t>
            </a:r>
            <a:r>
              <a:rPr lang="en-US" sz="1000" dirty="0" err="1"/>
              <a:t>api.nytimes.com</a:t>
            </a:r>
            <a:r>
              <a:rPr lang="en-US" sz="1000" dirty="0"/>
              <a:t>/svc/search/v2/</a:t>
            </a:r>
            <a:r>
              <a:rPr lang="en-US" sz="1000" dirty="0" err="1"/>
              <a:t>articlesearch.json?q</a:t>
            </a:r>
            <a:r>
              <a:rPr lang="en-US" sz="1000" dirty="0"/>
              <a:t>=",term,</a:t>
            </a:r>
          </a:p>
          <a:p>
            <a:r>
              <a:rPr lang="en-US" sz="1000" dirty="0"/>
              <a:t>                  "&amp;</a:t>
            </a:r>
            <a:r>
              <a:rPr lang="en-US" sz="1000" dirty="0" err="1"/>
              <a:t>begin_date</a:t>
            </a:r>
            <a:r>
              <a:rPr lang="en-US" sz="1000" dirty="0"/>
              <a:t>=",begin_date,"&amp;</a:t>
            </a:r>
            <a:r>
              <a:rPr lang="en-US" sz="1000" dirty="0" err="1"/>
              <a:t>end_date</a:t>
            </a:r>
            <a:r>
              <a:rPr lang="en-US" sz="1000" dirty="0"/>
              <a:t>=",</a:t>
            </a:r>
            <a:r>
              <a:rPr lang="en-US" sz="1000" dirty="0" err="1"/>
              <a:t>end_date</a:t>
            </a:r>
            <a:r>
              <a:rPr lang="en-US" sz="1000" dirty="0"/>
              <a:t>,</a:t>
            </a:r>
          </a:p>
          <a:p>
            <a:r>
              <a:rPr lang="en-US" sz="1000" dirty="0"/>
              <a:t>                  "&amp;</a:t>
            </a:r>
            <a:r>
              <a:rPr lang="en-US" sz="1000" dirty="0" err="1"/>
              <a:t>facet_filter</a:t>
            </a:r>
            <a:r>
              <a:rPr lang="en-US" sz="1000" dirty="0"/>
              <a:t>=</a:t>
            </a:r>
            <a:r>
              <a:rPr lang="en-US" sz="1000" dirty="0" err="1"/>
              <a:t>true&amp;api-key</a:t>
            </a:r>
            <a:r>
              <a:rPr lang="en-US" sz="1000" dirty="0"/>
              <a:t>=",NYTIMES_KEY, </a:t>
            </a:r>
            <a:r>
              <a:rPr lang="en-US" sz="1000" dirty="0" err="1"/>
              <a:t>sep</a:t>
            </a:r>
            <a:r>
              <a:rPr lang="en-US" sz="1000" dirty="0"/>
              <a:t>="")</a:t>
            </a:r>
          </a:p>
          <a:p>
            <a:endParaRPr lang="en-US" sz="1000" dirty="0"/>
          </a:p>
          <a:p>
            <a:r>
              <a:rPr lang="en-US" sz="1000" dirty="0" err="1"/>
              <a:t>baseurl</a:t>
            </a:r>
            <a:endParaRPr lang="en-US" sz="1000" dirty="0"/>
          </a:p>
          <a:p>
            <a:endParaRPr lang="en-US" sz="1000" dirty="0"/>
          </a:p>
          <a:p>
            <a:r>
              <a:rPr lang="en-US" sz="1000" dirty="0" err="1"/>
              <a:t>initialQuery</a:t>
            </a:r>
            <a:r>
              <a:rPr lang="en-US" sz="1000" dirty="0"/>
              <a:t> &lt;- </a:t>
            </a:r>
            <a:r>
              <a:rPr lang="en-US" sz="1000" dirty="0" err="1"/>
              <a:t>jsonlite</a:t>
            </a:r>
            <a:r>
              <a:rPr lang="en-US" sz="1000" dirty="0"/>
              <a:t>::</a:t>
            </a:r>
            <a:r>
              <a:rPr lang="en-US" sz="1000" dirty="0" err="1"/>
              <a:t>fromJSON</a:t>
            </a:r>
            <a:r>
              <a:rPr lang="en-US" sz="1000" dirty="0"/>
              <a:t>(</a:t>
            </a:r>
            <a:r>
              <a:rPr lang="en-US" sz="1000" dirty="0" err="1"/>
              <a:t>baseurl</a:t>
            </a:r>
            <a:r>
              <a:rPr lang="en-US" sz="1000" dirty="0"/>
              <a:t>)</a:t>
            </a:r>
          </a:p>
          <a:p>
            <a:r>
              <a:rPr lang="en-US" sz="1000" dirty="0" err="1"/>
              <a:t>maxPages</a:t>
            </a:r>
            <a:r>
              <a:rPr lang="en-US" sz="1000" dirty="0"/>
              <a:t> &lt;- round((</a:t>
            </a:r>
            <a:r>
              <a:rPr lang="en-US" sz="1000" dirty="0" err="1"/>
              <a:t>initialQuery$response$meta$hits</a:t>
            </a:r>
            <a:r>
              <a:rPr lang="en-US" sz="1000" dirty="0"/>
              <a:t>[1] / 10)-1)</a:t>
            </a:r>
          </a:p>
          <a:p>
            <a:r>
              <a:rPr lang="en-US" sz="1000" dirty="0" err="1"/>
              <a:t>maxPages</a:t>
            </a:r>
            <a:endParaRPr lang="en-US" sz="1000" dirty="0"/>
          </a:p>
          <a:p>
            <a:endParaRPr lang="en-US" sz="1000" dirty="0"/>
          </a:p>
          <a:p>
            <a:r>
              <a:rPr lang="en-US" sz="1000" dirty="0"/>
              <a:t>pages &lt;- list()</a:t>
            </a:r>
          </a:p>
          <a:p>
            <a:r>
              <a:rPr lang="en-US" sz="1000" dirty="0"/>
              <a:t>for(</a:t>
            </a:r>
            <a:r>
              <a:rPr lang="en-US" sz="1000" dirty="0" err="1"/>
              <a:t>i</a:t>
            </a:r>
            <a:r>
              <a:rPr lang="en-US" sz="1000" dirty="0"/>
              <a:t> in 0:maxPages){</a:t>
            </a:r>
          </a:p>
          <a:p>
            <a:r>
              <a:rPr lang="en-US" sz="1000" dirty="0"/>
              <a:t>  </a:t>
            </a:r>
            <a:r>
              <a:rPr lang="en-US" sz="1000" dirty="0" err="1"/>
              <a:t>nytSearch</a:t>
            </a:r>
            <a:r>
              <a:rPr lang="en-US" sz="1000" dirty="0"/>
              <a:t> &lt;- </a:t>
            </a:r>
            <a:r>
              <a:rPr lang="en-US" sz="1000" dirty="0" err="1"/>
              <a:t>jsonlite</a:t>
            </a:r>
            <a:r>
              <a:rPr lang="en-US" sz="1000" dirty="0"/>
              <a:t>::</a:t>
            </a:r>
            <a:r>
              <a:rPr lang="en-US" sz="1000" dirty="0" err="1"/>
              <a:t>fromJSON</a:t>
            </a:r>
            <a:r>
              <a:rPr lang="en-US" sz="1000" dirty="0"/>
              <a:t>(paste0(</a:t>
            </a:r>
            <a:r>
              <a:rPr lang="en-US" sz="1000" dirty="0" err="1"/>
              <a:t>baseurl</a:t>
            </a:r>
            <a:r>
              <a:rPr lang="en-US" sz="1000" dirty="0"/>
              <a:t>, "&amp;page=", </a:t>
            </a:r>
            <a:r>
              <a:rPr lang="en-US" sz="1000" dirty="0" err="1"/>
              <a:t>i</a:t>
            </a:r>
            <a:r>
              <a:rPr lang="en-US" sz="1000" dirty="0"/>
              <a:t>), flatten = TRUE) %&gt;% </a:t>
            </a:r>
            <a:r>
              <a:rPr lang="en-US" sz="1000" dirty="0" err="1"/>
              <a:t>data.frame</a:t>
            </a:r>
            <a:r>
              <a:rPr lang="en-US" sz="1000" dirty="0"/>
              <a:t>() </a:t>
            </a:r>
          </a:p>
          <a:p>
            <a:r>
              <a:rPr lang="en-US" sz="1000" dirty="0"/>
              <a:t>  message("Retrieving page ", </a:t>
            </a:r>
            <a:r>
              <a:rPr lang="en-US" sz="1000" dirty="0" err="1"/>
              <a:t>i</a:t>
            </a:r>
            <a:r>
              <a:rPr lang="en-US" sz="1000" dirty="0"/>
              <a:t>)</a:t>
            </a:r>
          </a:p>
          <a:p>
            <a:r>
              <a:rPr lang="en-US" sz="1000" dirty="0"/>
              <a:t>  pages[[i+1]] &lt;- </a:t>
            </a:r>
            <a:r>
              <a:rPr lang="en-US" sz="1000" dirty="0" err="1"/>
              <a:t>nytSearch</a:t>
            </a:r>
            <a:r>
              <a:rPr lang="en-US" sz="1000" dirty="0"/>
              <a:t> </a:t>
            </a:r>
          </a:p>
          <a:p>
            <a:r>
              <a:rPr lang="en-US" sz="1000" dirty="0"/>
              <a:t>  </a:t>
            </a:r>
            <a:r>
              <a:rPr lang="en-US" sz="1000" dirty="0" err="1"/>
              <a:t>Sys.sleep</a:t>
            </a:r>
            <a:r>
              <a:rPr lang="en-US" sz="1000" dirty="0"/>
              <a:t>(7) </a:t>
            </a:r>
          </a:p>
          <a:p>
            <a:r>
              <a:rPr lang="en-US" sz="1000" dirty="0"/>
              <a:t>}</a:t>
            </a:r>
          </a:p>
          <a:p>
            <a:endParaRPr lang="en-US" sz="1000" dirty="0"/>
          </a:p>
          <a:p>
            <a:r>
              <a:rPr lang="en-US" sz="1000" dirty="0" err="1"/>
              <a:t>allNYTSearch</a:t>
            </a:r>
            <a:r>
              <a:rPr lang="en-US" sz="1000" dirty="0"/>
              <a:t> &lt;- </a:t>
            </a:r>
            <a:r>
              <a:rPr lang="en-US" sz="1000" dirty="0" err="1"/>
              <a:t>rbind_pages</a:t>
            </a:r>
            <a:r>
              <a:rPr lang="en-US" sz="1000" dirty="0"/>
              <a:t>(pages)</a:t>
            </a:r>
          </a:p>
          <a:p>
            <a:endParaRPr lang="en-US" sz="1000" dirty="0"/>
          </a:p>
          <a:p>
            <a:endParaRPr lang="en-US" sz="1000" dirty="0"/>
          </a:p>
          <a:p>
            <a:r>
              <a:rPr lang="en-US" sz="1000" dirty="0"/>
              <a:t>#Segmentation</a:t>
            </a:r>
          </a:p>
          <a:p>
            <a:endParaRPr lang="en-US" sz="1000" dirty="0"/>
          </a:p>
          <a:p>
            <a:r>
              <a:rPr lang="en-US" sz="1000" dirty="0"/>
              <a:t># Visualize coverage by section</a:t>
            </a:r>
          </a:p>
          <a:p>
            <a:r>
              <a:rPr lang="en-US" sz="1000" dirty="0" err="1"/>
              <a:t>allNYTSearch</a:t>
            </a:r>
            <a:r>
              <a:rPr lang="en-US" sz="1000" dirty="0"/>
              <a:t> %&gt;% </a:t>
            </a:r>
          </a:p>
          <a:p>
            <a:r>
              <a:rPr lang="en-US" sz="1000" dirty="0"/>
              <a:t>  </a:t>
            </a:r>
            <a:r>
              <a:rPr lang="en-US" sz="1000" dirty="0" err="1"/>
              <a:t>group_by</a:t>
            </a:r>
            <a:r>
              <a:rPr lang="en-US" sz="1000" dirty="0"/>
              <a:t>(</a:t>
            </a:r>
            <a:r>
              <a:rPr lang="en-US" sz="1000" dirty="0" err="1"/>
              <a:t>response.docs.type_of_material</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response.docs.type_of_material</a:t>
            </a:r>
            <a:r>
              <a:rPr lang="en-US" sz="1000" dirty="0"/>
              <a:t>, fill=</a:t>
            </a:r>
            <a:r>
              <a:rPr lang="en-US" sz="1000" dirty="0" err="1"/>
              <a:t>response.docs.type_of_material</a:t>
            </a:r>
            <a:r>
              <a:rPr lang="en-US" sz="1000" dirty="0"/>
              <a:t>), stat = "identity") + </a:t>
            </a:r>
            <a:r>
              <a:rPr lang="en-US" sz="1000" dirty="0" err="1"/>
              <a:t>coord_flip</a:t>
            </a:r>
            <a:r>
              <a:rPr lang="en-US" sz="1000" dirty="0"/>
              <a:t>()</a:t>
            </a:r>
          </a:p>
          <a:p>
            <a:endParaRPr lang="en-US" sz="1000" dirty="0"/>
          </a:p>
          <a:p>
            <a:r>
              <a:rPr lang="en-US" sz="1000" dirty="0"/>
              <a:t>#Make another column of News versus Other ... The labels</a:t>
            </a:r>
          </a:p>
          <a:p>
            <a:endParaRPr lang="en-US" sz="1000" dirty="0"/>
          </a:p>
          <a:p>
            <a:r>
              <a:rPr lang="en-US" sz="1000" dirty="0" err="1"/>
              <a:t>allNYTSearch$NewsOrOther</a:t>
            </a:r>
            <a:r>
              <a:rPr lang="en-US" sz="1000" dirty="0"/>
              <a:t> = </a:t>
            </a:r>
            <a:r>
              <a:rPr lang="en-US" sz="1000" dirty="0" err="1"/>
              <a:t>ifelse</a:t>
            </a:r>
            <a:r>
              <a:rPr lang="en-US" sz="1000" dirty="0"/>
              <a:t>(</a:t>
            </a:r>
            <a:r>
              <a:rPr lang="en-US" sz="1000" dirty="0" err="1"/>
              <a:t>allNYTSearch$response.docs.type_of_material</a:t>
            </a:r>
            <a:r>
              <a:rPr lang="en-US" sz="1000" dirty="0"/>
              <a:t> == "</a:t>
            </a:r>
            <a:r>
              <a:rPr lang="en-US" sz="1000" dirty="0" err="1"/>
              <a:t>News","News","Other</a:t>
            </a:r>
            <a:r>
              <a:rPr lang="en-US" sz="1000" dirty="0"/>
              <a:t>")</a:t>
            </a:r>
          </a:p>
          <a:p>
            <a:r>
              <a:rPr lang="en-US" sz="1000" dirty="0"/>
              <a:t>#There is an NA in </a:t>
            </a:r>
            <a:r>
              <a:rPr lang="en-US" sz="1000" dirty="0" err="1"/>
              <a:t>NewsOrOther</a:t>
            </a:r>
            <a:endParaRPr lang="en-US" sz="1000" dirty="0"/>
          </a:p>
          <a:p>
            <a:endParaRPr lang="en-US" sz="1000" dirty="0"/>
          </a:p>
          <a:p>
            <a:r>
              <a:rPr lang="en-US" sz="1000" dirty="0"/>
              <a:t># Visualize coverage of News or Other</a:t>
            </a:r>
          </a:p>
          <a:p>
            <a:r>
              <a:rPr lang="en-US" sz="1000" dirty="0" err="1"/>
              <a:t>allNYTSearch</a:t>
            </a:r>
            <a:r>
              <a:rPr lang="en-US" sz="1000" dirty="0"/>
              <a:t>[!</a:t>
            </a:r>
            <a:r>
              <a:rPr lang="en-US" sz="1000" dirty="0" err="1"/>
              <a:t>is.na</a:t>
            </a:r>
            <a:r>
              <a:rPr lang="en-US" sz="1000" dirty="0"/>
              <a:t>(</a:t>
            </a:r>
            <a:r>
              <a:rPr lang="en-US" sz="1000" dirty="0" err="1"/>
              <a:t>allNYTSearch$NewsOrOther</a:t>
            </a:r>
            <a:r>
              <a:rPr lang="en-US" sz="1000" dirty="0"/>
              <a:t>),] %&gt;% </a:t>
            </a:r>
          </a:p>
          <a:p>
            <a:r>
              <a:rPr lang="en-US" sz="1000" dirty="0"/>
              <a:t>  </a:t>
            </a:r>
            <a:r>
              <a:rPr lang="en-US" sz="1000" dirty="0" err="1"/>
              <a:t>group_by</a:t>
            </a:r>
            <a:r>
              <a:rPr lang="en-US" sz="1000" dirty="0"/>
              <a:t>(</a:t>
            </a:r>
            <a:r>
              <a:rPr lang="en-US" sz="1000" dirty="0" err="1"/>
              <a:t>NewsOrOther</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NewsOrOther</a:t>
            </a:r>
            <a:r>
              <a:rPr lang="en-US" sz="1000" dirty="0"/>
              <a:t>, fill=</a:t>
            </a:r>
            <a:r>
              <a:rPr lang="en-US" sz="1000" dirty="0" err="1"/>
              <a:t>NewsOrOther</a:t>
            </a:r>
            <a:r>
              <a:rPr lang="en-US" sz="1000" dirty="0"/>
              <a:t>), stat = "identity") + </a:t>
            </a:r>
            <a:r>
              <a:rPr lang="en-US" sz="1000" dirty="0" err="1"/>
              <a:t>coord_flip</a:t>
            </a:r>
            <a:r>
              <a:rPr lang="en-US" sz="1000" dirty="0"/>
              <a:t>()</a:t>
            </a:r>
          </a:p>
          <a:p>
            <a:endParaRPr lang="en-US" sz="1000" dirty="0"/>
          </a:p>
          <a:p>
            <a:endParaRPr lang="en-US" sz="1000" dirty="0"/>
          </a:p>
          <a:p>
            <a:endParaRPr lang="en-US" sz="1000" dirty="0"/>
          </a:p>
          <a:p>
            <a:r>
              <a:rPr lang="en-US" sz="1000" dirty="0"/>
              <a:t>#Train and Test Split 70%/30%</a:t>
            </a:r>
          </a:p>
          <a:p>
            <a:endParaRPr lang="en-US" sz="1000" dirty="0"/>
          </a:p>
          <a:p>
            <a:r>
              <a:rPr lang="en-US" sz="1000" dirty="0" err="1"/>
              <a:t>set.seed</a:t>
            </a:r>
            <a:r>
              <a:rPr lang="en-US" sz="1000" dirty="0"/>
              <a:t>(2)</a:t>
            </a:r>
          </a:p>
          <a:p>
            <a:r>
              <a:rPr lang="en-US" sz="1000" dirty="0" err="1"/>
              <a:t>trainInd</a:t>
            </a:r>
            <a:r>
              <a:rPr lang="en-US" sz="1000" dirty="0"/>
              <a:t> = sample(seq(1,dim(</a:t>
            </a:r>
            <a:r>
              <a:rPr lang="en-US" sz="1000" dirty="0" err="1"/>
              <a:t>allNYTSearch</a:t>
            </a:r>
            <a:r>
              <a:rPr lang="en-US" sz="1000" dirty="0"/>
              <a:t>)[1],1),round(.7*dim(</a:t>
            </a:r>
            <a:r>
              <a:rPr lang="en-US" sz="1000" dirty="0" err="1"/>
              <a:t>allNYTSearch</a:t>
            </a:r>
            <a:r>
              <a:rPr lang="en-US" sz="1000" dirty="0"/>
              <a:t>)[1]))</a:t>
            </a:r>
          </a:p>
          <a:p>
            <a:r>
              <a:rPr lang="en-US" sz="1000" dirty="0" err="1"/>
              <a:t>allNYTSearchTrain</a:t>
            </a:r>
            <a:r>
              <a:rPr lang="en-US" sz="1000" dirty="0"/>
              <a:t> = </a:t>
            </a:r>
            <a:r>
              <a:rPr lang="en-US" sz="1000" dirty="0" err="1"/>
              <a:t>allNYTSearch</a:t>
            </a:r>
            <a:r>
              <a:rPr lang="en-US" sz="1000" dirty="0"/>
              <a:t>[</a:t>
            </a:r>
            <a:r>
              <a:rPr lang="en-US" sz="1000" dirty="0" err="1"/>
              <a:t>trainInd</a:t>
            </a:r>
            <a:r>
              <a:rPr lang="en-US" sz="1000" dirty="0"/>
              <a:t>,]</a:t>
            </a:r>
          </a:p>
          <a:p>
            <a:r>
              <a:rPr lang="en-US" sz="1000" dirty="0" err="1"/>
              <a:t>allNYTSearchTest</a:t>
            </a:r>
            <a:r>
              <a:rPr lang="en-US" sz="1000" dirty="0"/>
              <a:t> = </a:t>
            </a:r>
            <a:r>
              <a:rPr lang="en-US" sz="1000" dirty="0" err="1"/>
              <a:t>allNYTSearch</a:t>
            </a:r>
            <a:r>
              <a:rPr lang="en-US" sz="1000" dirty="0"/>
              <a:t>[-</a:t>
            </a:r>
            <a:r>
              <a:rPr lang="en-US" sz="1000" dirty="0" err="1"/>
              <a:t>trainInd</a:t>
            </a:r>
            <a:r>
              <a:rPr lang="en-US" sz="1000" dirty="0"/>
              <a:t>,]</a:t>
            </a:r>
          </a:p>
          <a:p>
            <a:endParaRPr lang="en-US" sz="1000" dirty="0"/>
          </a:p>
          <a:p>
            <a:endParaRPr lang="en-US" sz="1000" dirty="0"/>
          </a:p>
          <a:p>
            <a:r>
              <a:rPr lang="en-US" sz="1000" dirty="0"/>
              <a:t>#This function returns P(News | Keyword) </a:t>
            </a:r>
          </a:p>
          <a:p>
            <a:r>
              <a:rPr lang="en-US" sz="1000" dirty="0"/>
              <a:t>#P(</a:t>
            </a:r>
            <a:r>
              <a:rPr lang="en-US" sz="1000" dirty="0" err="1"/>
              <a:t>News|KW</a:t>
            </a:r>
            <a:r>
              <a:rPr lang="en-US" sz="1000" dirty="0"/>
              <a:t>) = P(</a:t>
            </a:r>
            <a:r>
              <a:rPr lang="en-US" sz="1000" dirty="0" err="1"/>
              <a:t>KW|News</a:t>
            </a:r>
            <a:r>
              <a:rPr lang="en-US" sz="1000" dirty="0"/>
              <a:t>)* P(News) / P(KW)</a:t>
            </a:r>
          </a:p>
          <a:p>
            <a:r>
              <a:rPr lang="en-US" sz="1000" dirty="0" err="1"/>
              <a:t>Pnews_word</a:t>
            </a:r>
            <a:r>
              <a:rPr lang="en-US" sz="1000" dirty="0"/>
              <a:t> = function(</a:t>
            </a:r>
            <a:r>
              <a:rPr lang="en-US" sz="1000" dirty="0" err="1"/>
              <a:t>key_word</a:t>
            </a:r>
            <a:r>
              <a:rPr lang="en-US" sz="1000" dirty="0"/>
              <a:t>, </a:t>
            </a:r>
            <a:r>
              <a:rPr lang="en-US" sz="1000" dirty="0" err="1"/>
              <a:t>trainingSet</a:t>
            </a:r>
            <a:r>
              <a:rPr lang="en-US" sz="1000" dirty="0"/>
              <a:t>, </a:t>
            </a:r>
            <a:r>
              <a:rPr lang="en-US" sz="1000" dirty="0" err="1"/>
              <a:t>alphaLaplace</a:t>
            </a:r>
            <a:r>
              <a:rPr lang="en-US" sz="1000" dirty="0"/>
              <a:t> = 1, </a:t>
            </a:r>
            <a:r>
              <a:rPr lang="en-US" sz="1000" dirty="0" err="1"/>
              <a:t>betaLaplace</a:t>
            </a:r>
            <a:r>
              <a:rPr lang="en-US" sz="1000" dirty="0"/>
              <a:t> = 1) # alpha and beta are for </a:t>
            </a:r>
            <a:r>
              <a:rPr lang="en-US" sz="1000" dirty="0" err="1"/>
              <a:t>laplace</a:t>
            </a:r>
            <a:r>
              <a:rPr lang="en-US" sz="1000" dirty="0"/>
              <a:t> smoothing</a:t>
            </a:r>
          </a:p>
          <a:p>
            <a:r>
              <a:rPr lang="en-US" sz="1000" dirty="0"/>
              <a:t>{</a:t>
            </a:r>
          </a:p>
          <a:p>
            <a:r>
              <a:rPr lang="en-US" sz="1000" dirty="0"/>
              <a:t>  </a:t>
            </a:r>
            <a:r>
              <a:rPr lang="en-US" sz="1000" dirty="0" err="1"/>
              <a:t>trainingSet$response.docs.headline.main</a:t>
            </a:r>
            <a:r>
              <a:rPr lang="en-US" sz="1000" dirty="0"/>
              <a:t> = </a:t>
            </a:r>
            <a:r>
              <a:rPr lang="en-US" sz="1000" dirty="0" err="1"/>
              <a:t>unlist</a:t>
            </a:r>
            <a:r>
              <a:rPr lang="en-US" sz="1000" dirty="0"/>
              <a:t>(</a:t>
            </a:r>
            <a:r>
              <a:rPr lang="en-US" sz="1000" dirty="0" err="1"/>
              <a:t>str_replace_all</a:t>
            </a:r>
            <a:r>
              <a:rPr lang="en-US" sz="1000" dirty="0"/>
              <a:t>(</a:t>
            </a:r>
            <a:r>
              <a:rPr lang="en-US" sz="1000" dirty="0" err="1"/>
              <a:t>trainingSet$response.docs.snippet</a:t>
            </a:r>
            <a:r>
              <a:rPr lang="en-US" sz="1000" dirty="0"/>
              <a:t>,"[^[:</a:t>
            </a:r>
            <a:r>
              <a:rPr lang="en-US" sz="1000" dirty="0" err="1"/>
              <a:t>alnum</a:t>
            </a:r>
            <a:r>
              <a:rPr lang="en-US" sz="1000" dirty="0"/>
              <a:t>:] ]", "")) #Take out all but alpha numeric characters from training headlines</a:t>
            </a:r>
          </a:p>
          <a:p>
            <a:r>
              <a:rPr lang="en-US" sz="1000" dirty="0"/>
              <a:t>  </a:t>
            </a:r>
          </a:p>
          <a:p>
            <a:r>
              <a:rPr lang="en-US" sz="1000" dirty="0"/>
              <a:t>  #print(</a:t>
            </a:r>
            <a:r>
              <a:rPr lang="en-US" sz="1000" dirty="0" err="1"/>
              <a:t>key_word</a:t>
            </a:r>
            <a:r>
              <a:rPr lang="en-US" sz="1000" dirty="0"/>
              <a:t>)</a:t>
            </a:r>
          </a:p>
          <a:p>
            <a:r>
              <a:rPr lang="en-US" sz="1000" dirty="0"/>
              <a:t>  </a:t>
            </a:r>
            <a:r>
              <a:rPr lang="en-US" sz="1000" dirty="0" err="1"/>
              <a:t>NewsGroup</a:t>
            </a:r>
            <a:r>
              <a:rPr lang="en-US" sz="1000" dirty="0"/>
              <a:t> = </a:t>
            </a:r>
            <a:r>
              <a:rPr lang="en-US" sz="1000" dirty="0" err="1"/>
              <a:t>trainingSet</a:t>
            </a:r>
            <a:r>
              <a:rPr lang="en-US" sz="1000" dirty="0"/>
              <a:t>[</a:t>
            </a:r>
            <a:r>
              <a:rPr lang="en-US" sz="1000" dirty="0" err="1"/>
              <a:t>trainingSet$NewsOrOther</a:t>
            </a:r>
            <a:r>
              <a:rPr lang="en-US" sz="1000" dirty="0"/>
              <a:t> == "News",]</a:t>
            </a:r>
          </a:p>
          <a:p>
            <a:r>
              <a:rPr lang="en-US" sz="1000" dirty="0"/>
              <a:t>  </a:t>
            </a:r>
            <a:r>
              <a:rPr lang="en-US" sz="1000" dirty="0" err="1"/>
              <a:t>OtherGroup</a:t>
            </a:r>
            <a:r>
              <a:rPr lang="en-US" sz="1000" dirty="0"/>
              <a:t> = </a:t>
            </a:r>
            <a:r>
              <a:rPr lang="en-US" sz="1000" dirty="0" err="1"/>
              <a:t>trainingSet</a:t>
            </a:r>
            <a:r>
              <a:rPr lang="en-US" sz="1000" dirty="0"/>
              <a:t>[</a:t>
            </a:r>
            <a:r>
              <a:rPr lang="en-US" sz="1000" dirty="0" err="1"/>
              <a:t>trainingSet$NewsOrOther</a:t>
            </a:r>
            <a:r>
              <a:rPr lang="en-US" sz="1000" dirty="0"/>
              <a:t> == "Other",]</a:t>
            </a:r>
          </a:p>
          <a:p>
            <a:r>
              <a:rPr lang="en-US" sz="1000" dirty="0"/>
              <a:t>  </a:t>
            </a:r>
          </a:p>
          <a:p>
            <a:r>
              <a:rPr lang="en-US" sz="1000" dirty="0"/>
              <a:t>  </a:t>
            </a:r>
            <a:r>
              <a:rPr lang="en-US" sz="1000" dirty="0" err="1"/>
              <a:t>pNews</a:t>
            </a:r>
            <a:r>
              <a:rPr lang="en-US" sz="1000" dirty="0"/>
              <a:t> = dim(</a:t>
            </a:r>
            <a:r>
              <a:rPr lang="en-US" sz="1000" dirty="0" err="1"/>
              <a:t>NewsGroup</a:t>
            </a:r>
            <a:r>
              <a:rPr lang="en-US" sz="1000" dirty="0"/>
              <a:t>)[1] / (dim(</a:t>
            </a:r>
            <a:r>
              <a:rPr lang="en-US" sz="1000" dirty="0" err="1"/>
              <a:t>NewsGroup</a:t>
            </a:r>
            <a:r>
              <a:rPr lang="en-US" sz="1000" dirty="0"/>
              <a:t>)[1] + dim(</a:t>
            </a:r>
            <a:r>
              <a:rPr lang="en-US" sz="1000" dirty="0" err="1"/>
              <a:t>OtherGroup</a:t>
            </a:r>
            <a:r>
              <a:rPr lang="en-US" sz="1000" dirty="0"/>
              <a:t>)[1])</a:t>
            </a:r>
          </a:p>
          <a:p>
            <a:r>
              <a:rPr lang="en-US" sz="1000" dirty="0"/>
              <a:t>  </a:t>
            </a:r>
            <a:r>
              <a:rPr lang="en-US" sz="1000" dirty="0" err="1"/>
              <a:t>pOther</a:t>
            </a:r>
            <a:r>
              <a:rPr lang="en-US" sz="1000" dirty="0"/>
              <a:t> = 1 - </a:t>
            </a:r>
            <a:r>
              <a:rPr lang="en-US" sz="1000" dirty="0" err="1"/>
              <a:t>pNews</a:t>
            </a:r>
            <a:endParaRPr lang="en-US" sz="1000" dirty="0"/>
          </a:p>
          <a:p>
            <a:r>
              <a:rPr lang="en-US" sz="1000" dirty="0"/>
              <a:t>  </a:t>
            </a:r>
          </a:p>
          <a:p>
            <a:r>
              <a:rPr lang="en-US" sz="1000" dirty="0"/>
              <a:t>  </a:t>
            </a:r>
            <a:r>
              <a:rPr lang="en-US" sz="1000" dirty="0" err="1"/>
              <a:t>pKWGivenNews</a:t>
            </a:r>
            <a:r>
              <a:rPr lang="en-US" sz="1000" dirty="0"/>
              <a:t> = (length(</a:t>
            </a:r>
            <a:r>
              <a:rPr lang="en-US" sz="1000" dirty="0" err="1"/>
              <a:t>str_which</a:t>
            </a:r>
            <a:r>
              <a:rPr lang="en-US" sz="1000" dirty="0"/>
              <a:t>(</a:t>
            </a:r>
            <a:r>
              <a:rPr lang="en-US" sz="1000" dirty="0" err="1"/>
              <a:t>NewsGroup$response.docs.snippet,regex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NewsGroup</a:t>
            </a:r>
            <a:r>
              <a:rPr lang="en-US" sz="1000" dirty="0"/>
              <a:t>)[1]+</a:t>
            </a:r>
            <a:r>
              <a:rPr lang="en-US" sz="1000" dirty="0" err="1"/>
              <a:t>betaLaplace</a:t>
            </a:r>
            <a:r>
              <a:rPr lang="en-US" sz="1000" dirty="0"/>
              <a:t>)</a:t>
            </a:r>
          </a:p>
          <a:p>
            <a:r>
              <a:rPr lang="en-US" sz="1000" dirty="0"/>
              <a:t>  </a:t>
            </a:r>
            <a:r>
              <a:rPr lang="en-US" sz="1000" dirty="0" err="1"/>
              <a:t>pKWGivenOther</a:t>
            </a:r>
            <a:r>
              <a:rPr lang="en-US" sz="1000" dirty="0"/>
              <a:t> = (length(</a:t>
            </a:r>
            <a:r>
              <a:rPr lang="en-US" sz="1000" dirty="0" err="1"/>
              <a:t>str_which</a:t>
            </a:r>
            <a:r>
              <a:rPr lang="en-US" sz="1000" dirty="0"/>
              <a:t>(</a:t>
            </a:r>
            <a:r>
              <a:rPr lang="en-US" sz="1000" dirty="0" err="1"/>
              <a:t>OtherGroup$response.docs.snippet,regex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OtherGroup</a:t>
            </a:r>
            <a:r>
              <a:rPr lang="en-US" sz="1000" dirty="0"/>
              <a:t>)[1]+</a:t>
            </a:r>
            <a:r>
              <a:rPr lang="en-US" sz="1000" dirty="0" err="1"/>
              <a:t>betaLaplace</a:t>
            </a:r>
            <a:r>
              <a:rPr lang="en-US" sz="1000" dirty="0"/>
              <a:t>)</a:t>
            </a:r>
          </a:p>
          <a:p>
            <a:r>
              <a:rPr lang="en-US" sz="1000" dirty="0"/>
              <a:t>  </a:t>
            </a:r>
          </a:p>
          <a:p>
            <a:r>
              <a:rPr lang="en-US" sz="1000" dirty="0"/>
              <a:t>  </a:t>
            </a:r>
            <a:r>
              <a:rPr lang="en-US" sz="1000" dirty="0" err="1"/>
              <a:t>pKW</a:t>
            </a:r>
            <a:r>
              <a:rPr lang="en-US" sz="1000" dirty="0"/>
              <a:t> = length(</a:t>
            </a:r>
            <a:r>
              <a:rPr lang="en-US" sz="1000" dirty="0" err="1"/>
              <a:t>str_which</a:t>
            </a:r>
            <a:r>
              <a:rPr lang="en-US" sz="1000" dirty="0"/>
              <a:t>(</a:t>
            </a:r>
            <a:r>
              <a:rPr lang="en-US" sz="1000" dirty="0" err="1"/>
              <a:t>trainingSet$response.docs.snippet,regex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TRUE)))/dim(</a:t>
            </a:r>
            <a:r>
              <a:rPr lang="en-US" sz="1000" dirty="0" err="1"/>
              <a:t>trainingSet</a:t>
            </a:r>
            <a:r>
              <a:rPr lang="en-US" sz="1000" dirty="0"/>
              <a:t>)[1]</a:t>
            </a:r>
          </a:p>
          <a:p>
            <a:r>
              <a:rPr lang="en-US" sz="1000" dirty="0"/>
              <a:t>  </a:t>
            </a:r>
          </a:p>
          <a:p>
            <a:r>
              <a:rPr lang="en-US" sz="1000" dirty="0"/>
              <a:t>  </a:t>
            </a:r>
            <a:r>
              <a:rPr lang="en-US" sz="1000" dirty="0" err="1"/>
              <a:t>pNewsGivenKW</a:t>
            </a:r>
            <a:r>
              <a:rPr lang="en-US" sz="1000" dirty="0"/>
              <a:t> = </a:t>
            </a:r>
            <a:r>
              <a:rPr lang="en-US" sz="1000" dirty="0" err="1"/>
              <a:t>pKWGivenNews</a:t>
            </a:r>
            <a:r>
              <a:rPr lang="en-US" sz="1000" dirty="0"/>
              <a:t>*</a:t>
            </a:r>
            <a:r>
              <a:rPr lang="en-US" sz="1000" dirty="0" err="1"/>
              <a:t>pNews</a:t>
            </a:r>
            <a:r>
              <a:rPr lang="en-US" sz="1000" dirty="0"/>
              <a:t>/</a:t>
            </a:r>
            <a:r>
              <a:rPr lang="en-US" sz="1000" dirty="0" err="1"/>
              <a:t>pKW</a:t>
            </a:r>
            <a:endParaRPr lang="en-US" sz="1000" dirty="0"/>
          </a:p>
          <a:p>
            <a:r>
              <a:rPr lang="en-US" sz="1000" dirty="0"/>
              <a:t>  </a:t>
            </a:r>
            <a:r>
              <a:rPr lang="en-US" sz="1000" dirty="0" err="1"/>
              <a:t>pOtherGivenKW</a:t>
            </a:r>
            <a:r>
              <a:rPr lang="en-US" sz="1000" dirty="0"/>
              <a:t> = </a:t>
            </a:r>
            <a:r>
              <a:rPr lang="en-US" sz="1000" dirty="0" err="1"/>
              <a:t>pKWGivenOther</a:t>
            </a:r>
            <a:r>
              <a:rPr lang="en-US" sz="1000" dirty="0"/>
              <a:t>*</a:t>
            </a:r>
            <a:r>
              <a:rPr lang="en-US" sz="1000" dirty="0" err="1"/>
              <a:t>pOther</a:t>
            </a:r>
            <a:r>
              <a:rPr lang="en-US" sz="1000" dirty="0"/>
              <a:t>/</a:t>
            </a:r>
            <a:r>
              <a:rPr lang="en-US" sz="1000" dirty="0" err="1"/>
              <a:t>pKW</a:t>
            </a:r>
            <a:endParaRPr lang="en-US" sz="1000" dirty="0"/>
          </a:p>
          <a:p>
            <a:r>
              <a:rPr lang="en-US" sz="1000" dirty="0"/>
              <a:t>  </a:t>
            </a:r>
          </a:p>
          <a:p>
            <a:r>
              <a:rPr lang="en-US" sz="1000" dirty="0"/>
              <a:t>  return(</a:t>
            </a:r>
            <a:r>
              <a:rPr lang="en-US" sz="1000" dirty="0" err="1"/>
              <a:t>pNewsGivenKW</a:t>
            </a:r>
            <a:r>
              <a:rPr lang="en-US" sz="1000" dirty="0"/>
              <a:t>)</a:t>
            </a:r>
          </a:p>
          <a:p>
            <a:r>
              <a:rPr lang="en-US" sz="1000" dirty="0"/>
              <a:t>}</a:t>
            </a:r>
          </a:p>
          <a:p>
            <a:endParaRPr lang="en-US" sz="1000" dirty="0"/>
          </a:p>
          <a:p>
            <a:r>
              <a:rPr lang="en-US" sz="1000" dirty="0" err="1"/>
              <a:t>theScoreHolderNews</a:t>
            </a:r>
            <a:r>
              <a:rPr lang="en-US" sz="1000" dirty="0"/>
              <a:t> = c()</a:t>
            </a:r>
          </a:p>
          <a:p>
            <a:r>
              <a:rPr lang="en-US" sz="1000" dirty="0" err="1"/>
              <a:t>theScoreHolderOther</a:t>
            </a:r>
            <a:r>
              <a:rPr lang="en-US" sz="1000" dirty="0"/>
              <a:t> = c()</a:t>
            </a:r>
          </a:p>
          <a:p>
            <a:r>
              <a:rPr lang="en-US" sz="1000" dirty="0" err="1"/>
              <a:t>articleScoreNews</a:t>
            </a:r>
            <a:r>
              <a:rPr lang="en-US" sz="1000" dirty="0"/>
              <a:t> = 0;</a:t>
            </a:r>
          </a:p>
          <a:p>
            <a:r>
              <a:rPr lang="en-US" sz="1000" dirty="0" err="1"/>
              <a:t>articleScoreOther</a:t>
            </a:r>
            <a:r>
              <a:rPr lang="en-US" sz="1000" dirty="0"/>
              <a:t> = 0;</a:t>
            </a:r>
          </a:p>
          <a:p>
            <a:endParaRPr lang="en-US" sz="1000" dirty="0"/>
          </a:p>
          <a:p>
            <a:endParaRPr lang="en-US" sz="1000" dirty="0"/>
          </a:p>
          <a:p>
            <a:r>
              <a:rPr lang="en-US" sz="1000" dirty="0"/>
              <a:t>for (</a:t>
            </a:r>
            <a:r>
              <a:rPr lang="en-US" sz="1000" dirty="0" err="1"/>
              <a:t>i</a:t>
            </a:r>
            <a:r>
              <a:rPr lang="en-US" sz="1000" dirty="0"/>
              <a:t> in 1 : dim(</a:t>
            </a:r>
            <a:r>
              <a:rPr lang="en-US" sz="1000" dirty="0" err="1"/>
              <a:t>allNYTSearchTest</a:t>
            </a:r>
            <a:r>
              <a:rPr lang="en-US" sz="1000" dirty="0"/>
              <a:t>)[1])  #This loop iterates over the articles in the Test Set</a:t>
            </a:r>
          </a:p>
          <a:p>
            <a:r>
              <a:rPr lang="en-US" sz="1000" dirty="0"/>
              <a:t>{</a:t>
            </a:r>
          </a:p>
          <a:p>
            <a:r>
              <a:rPr lang="en-US" sz="1000" dirty="0"/>
              <a:t>  </a:t>
            </a:r>
          </a:p>
          <a:p>
            <a:r>
              <a:rPr lang="en-US" sz="1000" dirty="0"/>
              <a:t>  </a:t>
            </a:r>
            <a:r>
              <a:rPr lang="en-US" sz="1000" dirty="0" err="1"/>
              <a:t>articleScoreNews</a:t>
            </a:r>
            <a:r>
              <a:rPr lang="en-US" sz="1000" dirty="0"/>
              <a:t> = 1; </a:t>
            </a:r>
          </a:p>
          <a:p>
            <a:r>
              <a:rPr lang="en-US" sz="1000" dirty="0"/>
              <a:t>  </a:t>
            </a:r>
            <a:r>
              <a:rPr lang="en-US" sz="1000" dirty="0" err="1"/>
              <a:t>articleScoreOther</a:t>
            </a:r>
            <a:r>
              <a:rPr lang="en-US" sz="1000" dirty="0"/>
              <a:t> = 1;</a:t>
            </a:r>
          </a:p>
          <a:p>
            <a:endParaRPr lang="en-US" sz="1000" dirty="0"/>
          </a:p>
          <a:p>
            <a:r>
              <a:rPr lang="en-US" sz="1000" dirty="0"/>
              <a:t>#The [^[:</a:t>
            </a:r>
            <a:r>
              <a:rPr lang="en-US" sz="1000" dirty="0" err="1"/>
              <a:t>alnum</a:t>
            </a:r>
            <a:r>
              <a:rPr lang="en-US" sz="1000" dirty="0"/>
              <a:t>:] ] replaces all non alphanumeric characters with nulls.  </a:t>
            </a:r>
          </a:p>
          <a:p>
            <a:r>
              <a:rPr lang="en-US" sz="1000" dirty="0" err="1"/>
              <a:t>theText</a:t>
            </a:r>
            <a:r>
              <a:rPr lang="en-US" sz="1000" dirty="0"/>
              <a:t> = </a:t>
            </a:r>
            <a:r>
              <a:rPr lang="en-US" sz="1000" dirty="0" err="1"/>
              <a:t>unlist</a:t>
            </a:r>
            <a:r>
              <a:rPr lang="en-US" sz="1000" dirty="0"/>
              <a:t>(</a:t>
            </a:r>
            <a:r>
              <a:rPr lang="en-US" sz="1000" dirty="0" err="1"/>
              <a:t>str_split</a:t>
            </a:r>
            <a:r>
              <a:rPr lang="en-US" sz="1000" dirty="0"/>
              <a:t>(</a:t>
            </a:r>
            <a:r>
              <a:rPr lang="en-US" sz="1000" dirty="0" err="1"/>
              <a:t>str_replace_all</a:t>
            </a:r>
            <a:r>
              <a:rPr lang="en-US" sz="1000" dirty="0"/>
              <a:t>(</a:t>
            </a:r>
            <a:r>
              <a:rPr lang="en-US" sz="1000" dirty="0" err="1"/>
              <a:t>allNYTSearchTest</a:t>
            </a:r>
            <a:r>
              <a:rPr lang="en-US" sz="1000" dirty="0"/>
              <a:t>[</a:t>
            </a:r>
            <a:r>
              <a:rPr lang="en-US" sz="1000" dirty="0" err="1"/>
              <a:t>i</a:t>
            </a:r>
            <a:r>
              <a:rPr lang="en-US" sz="1000" dirty="0"/>
              <a:t>,]$</a:t>
            </a:r>
            <a:r>
              <a:rPr lang="en-US" sz="1000" dirty="0" err="1"/>
              <a:t>response.docs.snippet</a:t>
            </a:r>
            <a:r>
              <a:rPr lang="en-US" sz="1000" dirty="0"/>
              <a:t>,"[^[:</a:t>
            </a:r>
            <a:r>
              <a:rPr lang="en-US" sz="1000" dirty="0" err="1"/>
              <a:t>alnum</a:t>
            </a:r>
            <a:r>
              <a:rPr lang="en-US" sz="1000" dirty="0"/>
              <a:t>:] ]", ""), </a:t>
            </a:r>
            <a:r>
              <a:rPr lang="en-US" sz="1000" dirty="0" err="1"/>
              <a:t>stringr</a:t>
            </a:r>
            <a:r>
              <a:rPr lang="en-US" sz="1000" dirty="0"/>
              <a:t>::boundary("word"))) #Take out all but alpha numeric characters from search string ... </a:t>
            </a:r>
            <a:r>
              <a:rPr lang="en-US" sz="1000" dirty="0" err="1"/>
              <a:t>theText</a:t>
            </a:r>
            <a:r>
              <a:rPr lang="en-US" sz="1000" dirty="0"/>
              <a:t> holds each word in the headline as its own word.  </a:t>
            </a:r>
          </a:p>
          <a:p>
            <a:endParaRPr lang="en-US" sz="1000" dirty="0"/>
          </a:p>
          <a:p>
            <a:r>
              <a:rPr lang="en-US" sz="1000" dirty="0"/>
              <a:t># </a:t>
            </a:r>
            <a:r>
              <a:rPr lang="en-US" sz="1000" dirty="0" err="1"/>
              <a:t>stopwords</a:t>
            </a:r>
            <a:r>
              <a:rPr lang="en-US" sz="1000" dirty="0"/>
              <a:t>() #from package tm</a:t>
            </a:r>
          </a:p>
          <a:p>
            <a:r>
              <a:rPr lang="en-US" sz="1000" dirty="0" err="1"/>
              <a:t>wordsToTakeOut</a:t>
            </a:r>
            <a:r>
              <a:rPr lang="en-US" sz="1000" dirty="0"/>
              <a:t> = </a:t>
            </a:r>
            <a:r>
              <a:rPr lang="en-US" sz="1000" dirty="0" err="1"/>
              <a:t>stopwords</a:t>
            </a:r>
            <a:r>
              <a:rPr lang="en-US" sz="1000" dirty="0"/>
              <a:t>()</a:t>
            </a:r>
          </a:p>
          <a:p>
            <a:endParaRPr lang="en-US" sz="1000" dirty="0"/>
          </a:p>
          <a:p>
            <a:r>
              <a:rPr lang="en-US" sz="1000" dirty="0"/>
              <a:t># put word boundaries </a:t>
            </a:r>
            <a:r>
              <a:rPr lang="en-US" sz="1000" dirty="0" err="1"/>
              <a:t>stopwords</a:t>
            </a:r>
            <a:r>
              <a:rPr lang="en-US" sz="1000" dirty="0"/>
              <a:t> so that we don't detect partial words later</a:t>
            </a:r>
          </a:p>
          <a:p>
            <a:r>
              <a:rPr lang="en-US" sz="1000" dirty="0" err="1"/>
              <a:t>wordsToTakeOut</a:t>
            </a:r>
            <a:r>
              <a:rPr lang="en-US" sz="1000" dirty="0"/>
              <a:t> = </a:t>
            </a:r>
            <a:r>
              <a:rPr lang="en-US" sz="1000" dirty="0" err="1"/>
              <a:t>str_c</a:t>
            </a:r>
            <a:r>
              <a:rPr lang="en-US" sz="1000" dirty="0"/>
              <a:t>(</a:t>
            </a:r>
            <a:r>
              <a:rPr lang="en-US" sz="1000" dirty="0" err="1"/>
              <a:t>wordsToTakeOut,collapse</a:t>
            </a:r>
            <a:r>
              <a:rPr lang="en-US" sz="1000" dirty="0"/>
              <a:t> = "\\b|\\b") </a:t>
            </a:r>
          </a:p>
          <a:p>
            <a:r>
              <a:rPr lang="en-US" sz="1000" dirty="0" err="1"/>
              <a:t>wordsToTakeOut</a:t>
            </a:r>
            <a:r>
              <a:rPr lang="en-US" sz="1000" dirty="0"/>
              <a:t> = </a:t>
            </a:r>
            <a:r>
              <a:rPr lang="en-US" sz="1000" dirty="0" err="1"/>
              <a:t>str_c</a:t>
            </a:r>
            <a:r>
              <a:rPr lang="en-US" sz="1000" dirty="0"/>
              <a:t>("\\b",</a:t>
            </a:r>
            <a:r>
              <a:rPr lang="en-US" sz="1000" dirty="0" err="1"/>
              <a:t>wordsToTakeOut</a:t>
            </a:r>
            <a:r>
              <a:rPr lang="en-US" sz="1000" dirty="0"/>
              <a:t>,"\\b")</a:t>
            </a:r>
          </a:p>
          <a:p>
            <a:r>
              <a:rPr lang="en-US" sz="1000" dirty="0"/>
              <a:t>#</a:t>
            </a:r>
            <a:r>
              <a:rPr lang="en-US" sz="1000" dirty="0" err="1"/>
              <a:t>wordsToTakeOut</a:t>
            </a:r>
            <a:endParaRPr lang="en-US" sz="1000" dirty="0"/>
          </a:p>
          <a:p>
            <a:endParaRPr lang="en-US" sz="1000" dirty="0"/>
          </a:p>
          <a:p>
            <a:r>
              <a:rPr lang="en-US" sz="1000" dirty="0" err="1"/>
              <a:t>importantWords</a:t>
            </a:r>
            <a:r>
              <a:rPr lang="en-US" sz="1000" dirty="0"/>
              <a:t> = </a:t>
            </a:r>
            <a:r>
              <a:rPr lang="en-US" sz="1000" dirty="0" err="1"/>
              <a:t>theText</a:t>
            </a:r>
            <a:r>
              <a:rPr lang="en-US" sz="1000" dirty="0"/>
              <a:t>[!</a:t>
            </a:r>
            <a:r>
              <a:rPr lang="en-US" sz="1000" dirty="0" err="1"/>
              <a:t>str_detect</a:t>
            </a:r>
            <a:r>
              <a:rPr lang="en-US" sz="1000" dirty="0"/>
              <a:t>(</a:t>
            </a:r>
            <a:r>
              <a:rPr lang="en-US" sz="1000" dirty="0" err="1"/>
              <a:t>theText,regex</a:t>
            </a:r>
            <a:r>
              <a:rPr lang="en-US" sz="1000" dirty="0"/>
              <a:t>(</a:t>
            </a:r>
            <a:r>
              <a:rPr lang="en-US" sz="1000" dirty="0" err="1"/>
              <a:t>wordsToTakeOut,ignore_case</a:t>
            </a:r>
            <a:r>
              <a:rPr lang="en-US" sz="1000" dirty="0"/>
              <a:t> = TRUE))]</a:t>
            </a:r>
          </a:p>
          <a:p>
            <a:endParaRPr lang="en-US" sz="1000" dirty="0"/>
          </a:p>
          <a:p>
            <a:r>
              <a:rPr lang="en-US" sz="1000" dirty="0"/>
              <a:t>#</a:t>
            </a:r>
            <a:r>
              <a:rPr lang="en-US" sz="1000" dirty="0" err="1"/>
              <a:t>importantWords</a:t>
            </a:r>
            <a:endParaRPr lang="en-US" sz="1000" dirty="0"/>
          </a:p>
          <a:p>
            <a:endParaRPr lang="en-US" sz="1000" dirty="0"/>
          </a:p>
          <a:p>
            <a:r>
              <a:rPr lang="en-US" sz="1000" dirty="0"/>
              <a:t>  for(j in 1 : length(</a:t>
            </a:r>
            <a:r>
              <a:rPr lang="en-US" sz="1000" dirty="0" err="1"/>
              <a:t>importantWords</a:t>
            </a:r>
            <a:r>
              <a:rPr lang="en-US" sz="1000" dirty="0"/>
              <a:t>))  #This loop iterates over the important words in the headline</a:t>
            </a:r>
          </a:p>
          <a:p>
            <a:r>
              <a:rPr lang="en-US" sz="1000" dirty="0"/>
              <a:t>  {</a:t>
            </a:r>
          </a:p>
          <a:p>
            <a:r>
              <a:rPr lang="en-US" sz="1000" dirty="0"/>
              <a:t>    </a:t>
            </a:r>
            <a:r>
              <a:rPr lang="en-US" sz="1000" dirty="0" err="1"/>
              <a:t>articleScoreNews</a:t>
            </a:r>
            <a:r>
              <a:rPr lang="en-US" sz="1000" dirty="0"/>
              <a:t> = </a:t>
            </a:r>
            <a:r>
              <a:rPr lang="en-US" sz="1000" dirty="0" err="1"/>
              <a:t>articleScoreNews</a:t>
            </a:r>
            <a:r>
              <a:rPr lang="en-US" sz="1000" dirty="0"/>
              <a:t>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r>
              <a:rPr lang="en-US" sz="1000" dirty="0" err="1"/>
              <a:t>articleScoreOther</a:t>
            </a:r>
            <a:r>
              <a:rPr lang="en-US" sz="1000" dirty="0"/>
              <a:t> = </a:t>
            </a:r>
            <a:r>
              <a:rPr lang="en-US" sz="1000" dirty="0" err="1"/>
              <a:t>articleScoreOther</a:t>
            </a:r>
            <a:r>
              <a:rPr lang="en-US" sz="1000" dirty="0"/>
              <a:t> * (1 -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p>
          <a:p>
            <a:r>
              <a:rPr lang="en-US" sz="1000" dirty="0"/>
              <a:t>  </a:t>
            </a:r>
            <a:r>
              <a:rPr lang="en-US" sz="1000" dirty="0" err="1"/>
              <a:t>theScoreHolderNews</a:t>
            </a:r>
            <a:r>
              <a:rPr lang="en-US" sz="1000" dirty="0"/>
              <a:t>[</a:t>
            </a:r>
            <a:r>
              <a:rPr lang="en-US" sz="1000" dirty="0" err="1"/>
              <a:t>i</a:t>
            </a:r>
            <a:r>
              <a:rPr lang="en-US" sz="1000" dirty="0"/>
              <a:t>] = </a:t>
            </a:r>
            <a:r>
              <a:rPr lang="en-US" sz="1000" dirty="0" err="1"/>
              <a:t>articleScoreNews</a:t>
            </a:r>
            <a:endParaRPr lang="en-US" sz="1000" dirty="0"/>
          </a:p>
          <a:p>
            <a:r>
              <a:rPr lang="en-US" sz="1000" dirty="0"/>
              <a:t>  </a:t>
            </a:r>
            <a:r>
              <a:rPr lang="en-US" sz="1000" dirty="0" err="1"/>
              <a:t>theScoreHolderOther</a:t>
            </a:r>
            <a:r>
              <a:rPr lang="en-US" sz="1000" dirty="0"/>
              <a:t>[</a:t>
            </a:r>
            <a:r>
              <a:rPr lang="en-US" sz="1000" dirty="0" err="1"/>
              <a:t>i</a:t>
            </a:r>
            <a:r>
              <a:rPr lang="en-US" sz="1000" dirty="0"/>
              <a:t>] = </a:t>
            </a:r>
            <a:r>
              <a:rPr lang="en-US" sz="1000" dirty="0" err="1"/>
              <a:t>articleScoreOther</a:t>
            </a:r>
            <a:endParaRPr lang="en-US" sz="1000" dirty="0"/>
          </a:p>
          <a:p>
            <a:r>
              <a:rPr lang="en-US" sz="1000" dirty="0"/>
              <a:t>}</a:t>
            </a:r>
          </a:p>
          <a:p>
            <a:endParaRPr lang="en-US" sz="1000" dirty="0"/>
          </a:p>
          <a:p>
            <a:r>
              <a:rPr lang="en-US" sz="1000" dirty="0"/>
              <a:t># Classify the </a:t>
            </a:r>
            <a:r>
              <a:rPr lang="en-US" sz="1000" dirty="0" err="1"/>
              <a:t>aricle</a:t>
            </a:r>
            <a:r>
              <a:rPr lang="en-US" sz="1000" dirty="0"/>
              <a:t> as News or Other based on a given piece of information from the article.</a:t>
            </a:r>
          </a:p>
          <a:p>
            <a:r>
              <a:rPr lang="en-US" sz="1000" dirty="0" err="1"/>
              <a:t>allNYTSearchTest$Classified</a:t>
            </a:r>
            <a:r>
              <a:rPr lang="en-US" sz="1000" dirty="0"/>
              <a:t> = </a:t>
            </a:r>
            <a:r>
              <a:rPr lang="en-US" sz="1000" dirty="0" err="1"/>
              <a:t>ifelse</a:t>
            </a:r>
            <a:r>
              <a:rPr lang="en-US" sz="1000" dirty="0"/>
              <a:t>(</a:t>
            </a:r>
            <a:r>
              <a:rPr lang="en-US" sz="1000" dirty="0" err="1"/>
              <a:t>theScoreHolderNews</a:t>
            </a:r>
            <a:r>
              <a:rPr lang="en-US" sz="1000" dirty="0"/>
              <a:t> &gt; </a:t>
            </a:r>
            <a:r>
              <a:rPr lang="en-US" sz="1000" dirty="0" err="1"/>
              <a:t>theScoreHolderOther</a:t>
            </a:r>
            <a:r>
              <a:rPr lang="en-US" sz="1000" dirty="0"/>
              <a:t>,"</a:t>
            </a:r>
            <a:r>
              <a:rPr lang="en-US" sz="1000" dirty="0" err="1"/>
              <a:t>News","Other</a:t>
            </a:r>
            <a:r>
              <a:rPr lang="en-US" sz="1000" dirty="0"/>
              <a:t>")</a:t>
            </a:r>
          </a:p>
          <a:p>
            <a:endParaRPr lang="en-US" sz="1000" dirty="0"/>
          </a:p>
          <a:p>
            <a:r>
              <a:rPr lang="en-US" sz="1000" dirty="0"/>
              <a:t>#Confusion Matrix</a:t>
            </a:r>
          </a:p>
          <a:p>
            <a:r>
              <a:rPr lang="en-US" sz="1000" dirty="0"/>
              <a:t>table(</a:t>
            </a:r>
            <a:r>
              <a:rPr lang="en-US" sz="1000" dirty="0" err="1"/>
              <a:t>allNYTSearchTest$Classified,allNYTSearchTest$NewsOrOther</a:t>
            </a:r>
            <a:r>
              <a:rPr lang="en-US" sz="1000" dirty="0"/>
              <a:t>) #Actual in Columns</a:t>
            </a:r>
          </a:p>
          <a:p>
            <a:r>
              <a:rPr lang="en-US" sz="1000" dirty="0" err="1"/>
              <a:t>confusionMatrix</a:t>
            </a:r>
            <a:r>
              <a:rPr lang="en-US" sz="1000" dirty="0"/>
              <a:t>(factor(</a:t>
            </a:r>
            <a:r>
              <a:rPr lang="en-US" sz="1000" dirty="0" err="1"/>
              <a:t>allNYTSearchTest$Classified</a:t>
            </a:r>
            <a:r>
              <a:rPr lang="en-US" sz="1000" dirty="0"/>
              <a:t>),factor(</a:t>
            </a:r>
            <a:r>
              <a:rPr lang="en-US" sz="1000" dirty="0" err="1"/>
              <a:t>allNYTSearchTest$NewsOrOther</a:t>
            </a:r>
            <a:r>
              <a:rPr lang="en-US" sz="1000" dirty="0"/>
              <a:t>))</a:t>
            </a:r>
          </a:p>
        </p:txBody>
      </p:sp>
      <p:sp>
        <p:nvSpPr>
          <p:cNvPr id="10" name="Rectangle 9">
            <a:extLst>
              <a:ext uri="{FF2B5EF4-FFF2-40B4-BE49-F238E27FC236}">
                <a16:creationId xmlns:a16="http://schemas.microsoft.com/office/drawing/2014/main" id="{2E7D6153-3ADE-E541-B08A-BA73D71962C3}"/>
              </a:ext>
            </a:extLst>
          </p:cNvPr>
          <p:cNvSpPr/>
          <p:nvPr/>
        </p:nvSpPr>
        <p:spPr>
          <a:xfrm>
            <a:off x="9338553" y="-5386160"/>
            <a:ext cx="9251004" cy="21975247"/>
          </a:xfrm>
          <a:prstGeom prst="rect">
            <a:avLst/>
          </a:prstGeom>
        </p:spPr>
        <p:txBody>
          <a:bodyPr wrap="square">
            <a:spAutoFit/>
          </a:bodyPr>
          <a:lstStyle/>
          <a:p>
            <a:r>
              <a:rPr lang="en-US" sz="900" dirty="0"/>
              <a:t>######################</a:t>
            </a:r>
          </a:p>
          <a:p>
            <a:endParaRPr lang="en-US" sz="900" dirty="0"/>
          </a:p>
          <a:p>
            <a:r>
              <a:rPr lang="en-US" sz="900" dirty="0"/>
              <a:t># Loading the Data from the NYT API</a:t>
            </a:r>
          </a:p>
          <a:p>
            <a:endParaRPr lang="en-US" sz="900" dirty="0"/>
          </a:p>
          <a:p>
            <a:r>
              <a:rPr lang="en-US" sz="900" dirty="0"/>
              <a:t># We will load from "</a:t>
            </a:r>
            <a:r>
              <a:rPr lang="en-US" sz="900" dirty="0" err="1"/>
              <a:t>Data+Science</a:t>
            </a:r>
            <a:r>
              <a:rPr lang="en-US" sz="900" dirty="0"/>
              <a:t>" and "Trump" searches.</a:t>
            </a:r>
          </a:p>
          <a:p>
            <a:endParaRPr lang="en-US" sz="900" dirty="0"/>
          </a:p>
          <a:p>
            <a:r>
              <a:rPr lang="en-US" sz="900" dirty="0"/>
              <a:t># </a:t>
            </a:r>
            <a:r>
              <a:rPr lang="en-US" sz="900" dirty="0" err="1"/>
              <a:t>Data+Science</a:t>
            </a:r>
            <a:r>
              <a:rPr lang="en-US" sz="900" dirty="0"/>
              <a:t> Search</a:t>
            </a:r>
          </a:p>
          <a:p>
            <a:r>
              <a:rPr lang="en-US" sz="900" dirty="0"/>
              <a:t># term &lt;- "</a:t>
            </a:r>
            <a:r>
              <a:rPr lang="en-US" sz="900" dirty="0" err="1"/>
              <a:t>Data+Science</a:t>
            </a:r>
            <a:r>
              <a:rPr lang="en-US" sz="900" dirty="0"/>
              <a:t>" # Need to use + to string together separate words</a:t>
            </a:r>
          </a:p>
          <a:p>
            <a:r>
              <a:rPr lang="en-US" sz="900" dirty="0"/>
              <a:t># </a:t>
            </a:r>
            <a:r>
              <a:rPr lang="en-US" sz="900" dirty="0" err="1"/>
              <a:t>begin_date</a:t>
            </a:r>
            <a:r>
              <a:rPr lang="en-US" sz="900" dirty="0"/>
              <a:t> &lt;- "20180901"</a:t>
            </a:r>
          </a:p>
          <a:p>
            <a:r>
              <a:rPr lang="en-US" sz="900" dirty="0"/>
              <a:t># </a:t>
            </a:r>
            <a:r>
              <a:rPr lang="en-US" sz="900" dirty="0" err="1"/>
              <a:t>end_date</a:t>
            </a:r>
            <a:r>
              <a:rPr lang="en-US" sz="900" dirty="0"/>
              <a:t> &lt;- "20190502"</a:t>
            </a:r>
          </a:p>
          <a:p>
            <a:endParaRPr lang="en-US" sz="900" dirty="0"/>
          </a:p>
          <a:p>
            <a:r>
              <a:rPr lang="en-US" sz="900" dirty="0"/>
              <a:t># Trump Search</a:t>
            </a:r>
          </a:p>
          <a:p>
            <a:r>
              <a:rPr lang="en-US" sz="900" dirty="0"/>
              <a:t># term &lt;- "Trump" # Need to use + to string together separate words</a:t>
            </a:r>
          </a:p>
          <a:p>
            <a:r>
              <a:rPr lang="en-US" sz="900" dirty="0"/>
              <a:t># </a:t>
            </a:r>
            <a:r>
              <a:rPr lang="en-US" sz="900" dirty="0" err="1"/>
              <a:t>begin_date</a:t>
            </a:r>
            <a:r>
              <a:rPr lang="en-US" sz="900" dirty="0"/>
              <a:t> &lt;- "20190415"</a:t>
            </a:r>
          </a:p>
          <a:p>
            <a:r>
              <a:rPr lang="en-US" sz="900" dirty="0"/>
              <a:t># </a:t>
            </a:r>
            <a:r>
              <a:rPr lang="en-US" sz="900" dirty="0" err="1"/>
              <a:t>end_date</a:t>
            </a:r>
            <a:r>
              <a:rPr lang="en-US" sz="900" dirty="0"/>
              <a:t> &lt;- "20190502"</a:t>
            </a:r>
          </a:p>
          <a:p>
            <a:endParaRPr lang="en-US" sz="900" dirty="0"/>
          </a:p>
          <a:p>
            <a:r>
              <a:rPr lang="en-US" sz="900" dirty="0"/>
              <a:t>######################</a:t>
            </a:r>
          </a:p>
          <a:p>
            <a:endParaRPr lang="en-US" sz="900" dirty="0"/>
          </a:p>
          <a:p>
            <a:r>
              <a:rPr lang="en-US" sz="900" dirty="0"/>
              <a:t>#NYT Example</a:t>
            </a:r>
          </a:p>
          <a:p>
            <a:endParaRPr lang="en-US" sz="900" dirty="0"/>
          </a:p>
          <a:p>
            <a:r>
              <a:rPr lang="en-US" sz="900" dirty="0"/>
              <a:t>library(tm) #text mining library provides the </a:t>
            </a:r>
            <a:r>
              <a:rPr lang="en-US" sz="900" dirty="0" err="1"/>
              <a:t>stopwords</a:t>
            </a:r>
            <a:r>
              <a:rPr lang="en-US" sz="900" dirty="0"/>
              <a:t>() function</a:t>
            </a:r>
          </a:p>
          <a:p>
            <a:r>
              <a:rPr lang="en-US" sz="900" dirty="0"/>
              <a:t>library(</a:t>
            </a:r>
            <a:r>
              <a:rPr lang="en-US" sz="900" dirty="0" err="1"/>
              <a:t>tidyr</a:t>
            </a:r>
            <a:r>
              <a:rPr lang="en-US" sz="900" dirty="0"/>
              <a:t>)</a:t>
            </a:r>
          </a:p>
          <a:p>
            <a:r>
              <a:rPr lang="en-US" sz="900" dirty="0"/>
              <a:t>library(</a:t>
            </a:r>
            <a:r>
              <a:rPr lang="en-US" sz="900" dirty="0" err="1"/>
              <a:t>plyr</a:t>
            </a:r>
            <a:r>
              <a:rPr lang="en-US" sz="900" dirty="0"/>
              <a:t>)</a:t>
            </a:r>
          </a:p>
          <a:p>
            <a:r>
              <a:rPr lang="en-US" sz="900" dirty="0"/>
              <a:t>library(</a:t>
            </a:r>
            <a:r>
              <a:rPr lang="en-US" sz="900" dirty="0" err="1"/>
              <a:t>jsonlite</a:t>
            </a:r>
            <a:r>
              <a:rPr lang="en-US" sz="900" dirty="0"/>
              <a:t>)</a:t>
            </a:r>
          </a:p>
          <a:p>
            <a:r>
              <a:rPr lang="en-US" sz="900" dirty="0"/>
              <a:t>library(</a:t>
            </a:r>
            <a:r>
              <a:rPr lang="en-US" sz="900" dirty="0" err="1"/>
              <a:t>dplyr</a:t>
            </a:r>
            <a:r>
              <a:rPr lang="en-US" sz="900" dirty="0"/>
              <a:t>)</a:t>
            </a:r>
          </a:p>
          <a:p>
            <a:r>
              <a:rPr lang="en-US" sz="900" dirty="0"/>
              <a:t>library(</a:t>
            </a:r>
            <a:r>
              <a:rPr lang="en-US" sz="900" dirty="0" err="1"/>
              <a:t>tidyverse</a:t>
            </a:r>
            <a:r>
              <a:rPr lang="en-US" sz="900" dirty="0"/>
              <a:t>)</a:t>
            </a:r>
          </a:p>
          <a:p>
            <a:endParaRPr lang="en-US" sz="900" dirty="0"/>
          </a:p>
          <a:p>
            <a:r>
              <a:rPr lang="en-US" sz="900" dirty="0"/>
              <a:t>NYTIMES_KEY = "OG89fUubcS8FXofVrLA4dmIOHh5omiFa" #Your Key Here … get from NTY API website</a:t>
            </a:r>
          </a:p>
          <a:p>
            <a:endParaRPr lang="en-US" sz="900" dirty="0"/>
          </a:p>
          <a:p>
            <a:r>
              <a:rPr lang="en-US" sz="900" dirty="0"/>
              <a:t># Let's set some parameters</a:t>
            </a:r>
          </a:p>
          <a:p>
            <a:r>
              <a:rPr lang="en-US" sz="900" dirty="0"/>
              <a:t>term &lt;- "Trump" # Need to use + to string together separate words</a:t>
            </a:r>
          </a:p>
          <a:p>
            <a:r>
              <a:rPr lang="en-US" sz="900" dirty="0" err="1"/>
              <a:t>begin_date</a:t>
            </a:r>
            <a:r>
              <a:rPr lang="en-US" sz="900" dirty="0"/>
              <a:t> &lt;- "20190901"</a:t>
            </a:r>
          </a:p>
          <a:p>
            <a:r>
              <a:rPr lang="en-US" sz="900" dirty="0" err="1"/>
              <a:t>end_date</a:t>
            </a:r>
            <a:r>
              <a:rPr lang="en-US" sz="900" dirty="0"/>
              <a:t> &lt;- "20190930"</a:t>
            </a:r>
          </a:p>
          <a:p>
            <a:endParaRPr lang="en-US" sz="900" dirty="0"/>
          </a:p>
          <a:p>
            <a:r>
              <a:rPr lang="en-US" sz="900" dirty="0" err="1"/>
              <a:t>baseurl</a:t>
            </a:r>
            <a:r>
              <a:rPr lang="en-US" sz="900" dirty="0"/>
              <a:t> &lt;- paste0("http://</a:t>
            </a:r>
            <a:r>
              <a:rPr lang="en-US" sz="900" dirty="0" err="1"/>
              <a:t>api.nytimes.com</a:t>
            </a:r>
            <a:r>
              <a:rPr lang="en-US" sz="900" dirty="0"/>
              <a:t>/svc/search/v2/</a:t>
            </a:r>
            <a:r>
              <a:rPr lang="en-US" sz="900" dirty="0" err="1"/>
              <a:t>articlesearch.json?q</a:t>
            </a:r>
            <a:r>
              <a:rPr lang="en-US" sz="900" dirty="0"/>
              <a:t>=",term,</a:t>
            </a:r>
          </a:p>
          <a:p>
            <a:r>
              <a:rPr lang="en-US" sz="900" dirty="0"/>
              <a:t>                  "&amp;</a:t>
            </a:r>
            <a:r>
              <a:rPr lang="en-US" sz="900" dirty="0" err="1"/>
              <a:t>begin_date</a:t>
            </a:r>
            <a:r>
              <a:rPr lang="en-US" sz="900" dirty="0"/>
              <a:t>=",begin_date,"&amp;</a:t>
            </a:r>
            <a:r>
              <a:rPr lang="en-US" sz="900" dirty="0" err="1"/>
              <a:t>end_date</a:t>
            </a:r>
            <a:r>
              <a:rPr lang="en-US" sz="900" dirty="0"/>
              <a:t>=",</a:t>
            </a:r>
            <a:r>
              <a:rPr lang="en-US" sz="900" dirty="0" err="1"/>
              <a:t>end_date</a:t>
            </a:r>
            <a:r>
              <a:rPr lang="en-US" sz="900" dirty="0"/>
              <a:t>,</a:t>
            </a:r>
          </a:p>
          <a:p>
            <a:r>
              <a:rPr lang="en-US" sz="900" dirty="0"/>
              <a:t>                  "&amp;</a:t>
            </a:r>
            <a:r>
              <a:rPr lang="en-US" sz="900" dirty="0" err="1"/>
              <a:t>facet_filter</a:t>
            </a:r>
            <a:r>
              <a:rPr lang="en-US" sz="900" dirty="0"/>
              <a:t>=</a:t>
            </a:r>
            <a:r>
              <a:rPr lang="en-US" sz="900" dirty="0" err="1"/>
              <a:t>true&amp;api-key</a:t>
            </a:r>
            <a:r>
              <a:rPr lang="en-US" sz="900" dirty="0"/>
              <a:t>=",NYTIMES_KEY, </a:t>
            </a:r>
            <a:r>
              <a:rPr lang="en-US" sz="900" dirty="0" err="1"/>
              <a:t>sep</a:t>
            </a:r>
            <a:r>
              <a:rPr lang="en-US" sz="900" dirty="0"/>
              <a:t>="")</a:t>
            </a:r>
          </a:p>
          <a:p>
            <a:endParaRPr lang="en-US" sz="900" dirty="0"/>
          </a:p>
          <a:p>
            <a:r>
              <a:rPr lang="en-US" sz="900" dirty="0" err="1"/>
              <a:t>baseurl</a:t>
            </a:r>
            <a:endParaRPr lang="en-US" sz="900" dirty="0"/>
          </a:p>
          <a:p>
            <a:endParaRPr lang="en-US" sz="900" dirty="0"/>
          </a:p>
          <a:p>
            <a:r>
              <a:rPr lang="en-US" sz="900" dirty="0" err="1"/>
              <a:t>initialQuery</a:t>
            </a:r>
            <a:r>
              <a:rPr lang="en-US" sz="900" dirty="0"/>
              <a:t> &lt;- </a:t>
            </a:r>
            <a:r>
              <a:rPr lang="en-US" sz="900" dirty="0" err="1"/>
              <a:t>jsonlite</a:t>
            </a:r>
            <a:r>
              <a:rPr lang="en-US" sz="900" dirty="0"/>
              <a:t>::</a:t>
            </a:r>
            <a:r>
              <a:rPr lang="en-US" sz="900" dirty="0" err="1"/>
              <a:t>fromJSON</a:t>
            </a:r>
            <a:r>
              <a:rPr lang="en-US" sz="900" dirty="0"/>
              <a:t>(</a:t>
            </a:r>
            <a:r>
              <a:rPr lang="en-US" sz="900" dirty="0" err="1"/>
              <a:t>baseurl</a:t>
            </a:r>
            <a:r>
              <a:rPr lang="en-US" sz="900" dirty="0"/>
              <a:t>)</a:t>
            </a:r>
          </a:p>
          <a:p>
            <a:r>
              <a:rPr lang="en-US" sz="900" dirty="0" err="1"/>
              <a:t>maxPages</a:t>
            </a:r>
            <a:r>
              <a:rPr lang="en-US" sz="900" dirty="0"/>
              <a:t> &lt;- round((</a:t>
            </a:r>
            <a:r>
              <a:rPr lang="en-US" sz="900" dirty="0" err="1"/>
              <a:t>initialQuery$response$meta$hits</a:t>
            </a:r>
            <a:r>
              <a:rPr lang="en-US" sz="900" dirty="0"/>
              <a:t>[1] / 10)-1)</a:t>
            </a:r>
          </a:p>
          <a:p>
            <a:r>
              <a:rPr lang="en-US" sz="900" dirty="0" err="1"/>
              <a:t>maxPages</a:t>
            </a:r>
            <a:endParaRPr lang="en-US" sz="900" dirty="0"/>
          </a:p>
          <a:p>
            <a:endParaRPr lang="en-US" sz="900" dirty="0"/>
          </a:p>
          <a:p>
            <a:r>
              <a:rPr lang="en-US" sz="900" dirty="0"/>
              <a:t>pages &lt;- list()</a:t>
            </a:r>
          </a:p>
          <a:p>
            <a:r>
              <a:rPr lang="en-US" sz="900" dirty="0"/>
              <a:t>for(</a:t>
            </a:r>
            <a:r>
              <a:rPr lang="en-US" sz="900" dirty="0" err="1"/>
              <a:t>i</a:t>
            </a:r>
            <a:r>
              <a:rPr lang="en-US" sz="900" dirty="0"/>
              <a:t> in 0:maxPages){</a:t>
            </a:r>
          </a:p>
          <a:p>
            <a:r>
              <a:rPr lang="en-US" sz="900" dirty="0"/>
              <a:t>  </a:t>
            </a:r>
            <a:r>
              <a:rPr lang="en-US" sz="900" dirty="0" err="1"/>
              <a:t>nytSearch</a:t>
            </a:r>
            <a:r>
              <a:rPr lang="en-US" sz="900" dirty="0"/>
              <a:t> &lt;- </a:t>
            </a:r>
            <a:r>
              <a:rPr lang="en-US" sz="900" dirty="0" err="1"/>
              <a:t>jsonlite</a:t>
            </a:r>
            <a:r>
              <a:rPr lang="en-US" sz="900" dirty="0"/>
              <a:t>::</a:t>
            </a:r>
            <a:r>
              <a:rPr lang="en-US" sz="900" dirty="0" err="1"/>
              <a:t>fromJSON</a:t>
            </a:r>
            <a:r>
              <a:rPr lang="en-US" sz="900" dirty="0"/>
              <a:t>(paste0(</a:t>
            </a:r>
            <a:r>
              <a:rPr lang="en-US" sz="900" dirty="0" err="1"/>
              <a:t>baseurl</a:t>
            </a:r>
            <a:r>
              <a:rPr lang="en-US" sz="900" dirty="0"/>
              <a:t>, "&amp;page=", </a:t>
            </a:r>
            <a:r>
              <a:rPr lang="en-US" sz="900" dirty="0" err="1"/>
              <a:t>i</a:t>
            </a:r>
            <a:r>
              <a:rPr lang="en-US" sz="900" dirty="0"/>
              <a:t>), flatten = TRUE) %&gt;% </a:t>
            </a:r>
            <a:r>
              <a:rPr lang="en-US" sz="900" dirty="0" err="1"/>
              <a:t>data.frame</a:t>
            </a:r>
            <a:r>
              <a:rPr lang="en-US" sz="900" dirty="0"/>
              <a:t>() </a:t>
            </a:r>
          </a:p>
          <a:p>
            <a:r>
              <a:rPr lang="en-US" sz="900" dirty="0"/>
              <a:t>  message("Retrieving page ", </a:t>
            </a:r>
            <a:r>
              <a:rPr lang="en-US" sz="900" dirty="0" err="1"/>
              <a:t>i</a:t>
            </a:r>
            <a:r>
              <a:rPr lang="en-US" sz="900" dirty="0"/>
              <a:t>)</a:t>
            </a:r>
          </a:p>
          <a:p>
            <a:r>
              <a:rPr lang="en-US" sz="900" dirty="0"/>
              <a:t>  pages[[i+1]] &lt;- </a:t>
            </a:r>
            <a:r>
              <a:rPr lang="en-US" sz="900" dirty="0" err="1"/>
              <a:t>nytSearch</a:t>
            </a:r>
            <a:r>
              <a:rPr lang="en-US" sz="900" dirty="0"/>
              <a:t> </a:t>
            </a:r>
          </a:p>
          <a:p>
            <a:r>
              <a:rPr lang="en-US" sz="900" dirty="0"/>
              <a:t>  </a:t>
            </a:r>
            <a:r>
              <a:rPr lang="en-US" sz="900" dirty="0" err="1"/>
              <a:t>Sys.sleep</a:t>
            </a:r>
            <a:r>
              <a:rPr lang="en-US" sz="900" dirty="0"/>
              <a:t>(7) </a:t>
            </a:r>
          </a:p>
          <a:p>
            <a:r>
              <a:rPr lang="en-US" sz="900" dirty="0"/>
              <a:t>}</a:t>
            </a:r>
          </a:p>
          <a:p>
            <a:endParaRPr lang="en-US" sz="900" dirty="0"/>
          </a:p>
          <a:p>
            <a:r>
              <a:rPr lang="en-US" sz="900" dirty="0" err="1"/>
              <a:t>allNYTSearch</a:t>
            </a:r>
            <a:r>
              <a:rPr lang="en-US" sz="900" dirty="0"/>
              <a:t> &lt;- </a:t>
            </a:r>
            <a:r>
              <a:rPr lang="en-US" sz="900" dirty="0" err="1"/>
              <a:t>rbind_pages</a:t>
            </a:r>
            <a:r>
              <a:rPr lang="en-US" sz="900" dirty="0"/>
              <a:t>(pages)</a:t>
            </a:r>
          </a:p>
          <a:p>
            <a:endParaRPr lang="en-US" sz="900" dirty="0"/>
          </a:p>
          <a:p>
            <a:endParaRPr lang="en-US" sz="900" dirty="0"/>
          </a:p>
          <a:p>
            <a:r>
              <a:rPr lang="en-US" sz="900" dirty="0"/>
              <a:t>#Segmentation</a:t>
            </a:r>
          </a:p>
          <a:p>
            <a:endParaRPr lang="en-US" sz="900" dirty="0"/>
          </a:p>
          <a:p>
            <a:r>
              <a:rPr lang="en-US" sz="900" dirty="0"/>
              <a:t># Visualize coverage by section</a:t>
            </a:r>
          </a:p>
          <a:p>
            <a:r>
              <a:rPr lang="en-US" sz="900" dirty="0" err="1"/>
              <a:t>allNYTSearch</a:t>
            </a:r>
            <a:r>
              <a:rPr lang="en-US" sz="900" dirty="0"/>
              <a:t> %&gt;% </a:t>
            </a:r>
          </a:p>
          <a:p>
            <a:r>
              <a:rPr lang="en-US" sz="900" dirty="0"/>
              <a:t>  </a:t>
            </a:r>
            <a:r>
              <a:rPr lang="en-US" sz="900" dirty="0" err="1"/>
              <a:t>group_by</a:t>
            </a:r>
            <a:r>
              <a:rPr lang="en-US" sz="900" dirty="0"/>
              <a:t>(</a:t>
            </a:r>
            <a:r>
              <a:rPr lang="en-US" sz="900" dirty="0" err="1"/>
              <a:t>response.docs.type_of_material</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response.docs.type_of_material</a:t>
            </a:r>
            <a:r>
              <a:rPr lang="en-US" sz="900" dirty="0"/>
              <a:t>, fill=</a:t>
            </a:r>
            <a:r>
              <a:rPr lang="en-US" sz="900" dirty="0" err="1"/>
              <a:t>response.docs.type_of_material</a:t>
            </a:r>
            <a:r>
              <a:rPr lang="en-US" sz="900" dirty="0"/>
              <a:t>), stat = "identity") + </a:t>
            </a:r>
            <a:r>
              <a:rPr lang="en-US" sz="900" dirty="0" err="1"/>
              <a:t>coord_flip</a:t>
            </a:r>
            <a:r>
              <a:rPr lang="en-US" sz="900" dirty="0"/>
              <a:t>()</a:t>
            </a:r>
          </a:p>
          <a:p>
            <a:endParaRPr lang="en-US" sz="900" dirty="0"/>
          </a:p>
          <a:p>
            <a:r>
              <a:rPr lang="en-US" sz="900" dirty="0"/>
              <a:t>#Make another column of News versus Other ... The labels</a:t>
            </a:r>
          </a:p>
          <a:p>
            <a:endParaRPr lang="en-US" sz="900" dirty="0"/>
          </a:p>
          <a:p>
            <a:r>
              <a:rPr lang="en-US" sz="900" dirty="0" err="1"/>
              <a:t>allNYTSearch$NewsOrOther</a:t>
            </a:r>
            <a:r>
              <a:rPr lang="en-US" sz="900" dirty="0"/>
              <a:t> = </a:t>
            </a:r>
            <a:r>
              <a:rPr lang="en-US" sz="900" dirty="0" err="1"/>
              <a:t>ifelse</a:t>
            </a:r>
            <a:r>
              <a:rPr lang="en-US" sz="900" dirty="0"/>
              <a:t>(</a:t>
            </a:r>
            <a:r>
              <a:rPr lang="en-US" sz="900" dirty="0" err="1"/>
              <a:t>allNYTSearch$response.docs.type_of_material</a:t>
            </a:r>
            <a:r>
              <a:rPr lang="en-US" sz="900" dirty="0"/>
              <a:t> == "</a:t>
            </a:r>
            <a:r>
              <a:rPr lang="en-US" sz="900" dirty="0" err="1"/>
              <a:t>News","News","Other</a:t>
            </a:r>
            <a:r>
              <a:rPr lang="en-US" sz="900" dirty="0"/>
              <a:t>")</a:t>
            </a:r>
          </a:p>
          <a:p>
            <a:r>
              <a:rPr lang="en-US" sz="900" dirty="0"/>
              <a:t>#There is an NA in </a:t>
            </a:r>
            <a:r>
              <a:rPr lang="en-US" sz="900" dirty="0" err="1"/>
              <a:t>NewsOrOther</a:t>
            </a:r>
            <a:endParaRPr lang="en-US" sz="900" dirty="0"/>
          </a:p>
          <a:p>
            <a:endParaRPr lang="en-US" sz="900" dirty="0"/>
          </a:p>
          <a:p>
            <a:r>
              <a:rPr lang="en-US" sz="900" dirty="0"/>
              <a:t># Visualize coverage of News or Other</a:t>
            </a:r>
          </a:p>
          <a:p>
            <a:r>
              <a:rPr lang="en-US" sz="900" dirty="0" err="1"/>
              <a:t>allNYTSearch</a:t>
            </a:r>
            <a:r>
              <a:rPr lang="en-US" sz="900" dirty="0"/>
              <a:t>[!</a:t>
            </a:r>
            <a:r>
              <a:rPr lang="en-US" sz="900" dirty="0" err="1"/>
              <a:t>is.na</a:t>
            </a:r>
            <a:r>
              <a:rPr lang="en-US" sz="900" dirty="0"/>
              <a:t>(</a:t>
            </a:r>
            <a:r>
              <a:rPr lang="en-US" sz="900" dirty="0" err="1"/>
              <a:t>allNYTSearch$NewsOrOther</a:t>
            </a:r>
            <a:r>
              <a:rPr lang="en-US" sz="900" dirty="0"/>
              <a:t>),] %&gt;% </a:t>
            </a:r>
          </a:p>
          <a:p>
            <a:r>
              <a:rPr lang="en-US" sz="900" dirty="0"/>
              <a:t>  </a:t>
            </a:r>
            <a:r>
              <a:rPr lang="en-US" sz="900" dirty="0" err="1"/>
              <a:t>group_by</a:t>
            </a:r>
            <a:r>
              <a:rPr lang="en-US" sz="900" dirty="0"/>
              <a:t>(</a:t>
            </a:r>
            <a:r>
              <a:rPr lang="en-US" sz="900" dirty="0" err="1"/>
              <a:t>NewsOrOther</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NewsOrOther</a:t>
            </a:r>
            <a:r>
              <a:rPr lang="en-US" sz="900" dirty="0"/>
              <a:t>, fill=</a:t>
            </a:r>
            <a:r>
              <a:rPr lang="en-US" sz="900" dirty="0" err="1"/>
              <a:t>NewsOrOther</a:t>
            </a:r>
            <a:r>
              <a:rPr lang="en-US" sz="900" dirty="0"/>
              <a:t>), stat = "identity") + </a:t>
            </a:r>
            <a:r>
              <a:rPr lang="en-US" sz="900" dirty="0" err="1"/>
              <a:t>coord_flip</a:t>
            </a:r>
            <a:r>
              <a:rPr lang="en-US" sz="900" dirty="0"/>
              <a:t>()</a:t>
            </a:r>
          </a:p>
          <a:p>
            <a:endParaRPr lang="en-US" sz="900" dirty="0"/>
          </a:p>
          <a:p>
            <a:endParaRPr lang="en-US" sz="900" dirty="0"/>
          </a:p>
          <a:p>
            <a:endParaRPr lang="en-US" sz="900" dirty="0"/>
          </a:p>
          <a:p>
            <a:r>
              <a:rPr lang="en-US" sz="900" dirty="0"/>
              <a:t>#Train and Test Split 70%/30%</a:t>
            </a:r>
          </a:p>
          <a:p>
            <a:endParaRPr lang="en-US" sz="900" dirty="0"/>
          </a:p>
          <a:p>
            <a:r>
              <a:rPr lang="en-US" sz="900" dirty="0" err="1"/>
              <a:t>set.seed</a:t>
            </a:r>
            <a:r>
              <a:rPr lang="en-US" sz="900" dirty="0"/>
              <a:t>(2)</a:t>
            </a:r>
          </a:p>
          <a:p>
            <a:r>
              <a:rPr lang="en-US" sz="900" dirty="0" err="1"/>
              <a:t>trainInd</a:t>
            </a:r>
            <a:r>
              <a:rPr lang="en-US" sz="900" dirty="0"/>
              <a:t> = sample(seq(1,dim(</a:t>
            </a:r>
            <a:r>
              <a:rPr lang="en-US" sz="900" dirty="0" err="1"/>
              <a:t>allNYTSearch</a:t>
            </a:r>
            <a:r>
              <a:rPr lang="en-US" sz="900" dirty="0"/>
              <a:t>)[1],1),round(.7*dim(</a:t>
            </a:r>
            <a:r>
              <a:rPr lang="en-US" sz="900" dirty="0" err="1"/>
              <a:t>allNYTSearch</a:t>
            </a:r>
            <a:r>
              <a:rPr lang="en-US" sz="900" dirty="0"/>
              <a:t>)[1]))</a:t>
            </a:r>
          </a:p>
          <a:p>
            <a:r>
              <a:rPr lang="en-US" sz="900" dirty="0" err="1"/>
              <a:t>allNYTSearchTrain</a:t>
            </a:r>
            <a:r>
              <a:rPr lang="en-US" sz="900" dirty="0"/>
              <a:t> = </a:t>
            </a:r>
            <a:r>
              <a:rPr lang="en-US" sz="900" dirty="0" err="1"/>
              <a:t>allNYTSearch</a:t>
            </a:r>
            <a:r>
              <a:rPr lang="en-US" sz="900" dirty="0"/>
              <a:t>[</a:t>
            </a:r>
            <a:r>
              <a:rPr lang="en-US" sz="900" dirty="0" err="1"/>
              <a:t>trainInd</a:t>
            </a:r>
            <a:r>
              <a:rPr lang="en-US" sz="900" dirty="0"/>
              <a:t>,]</a:t>
            </a:r>
          </a:p>
          <a:p>
            <a:r>
              <a:rPr lang="en-US" sz="900" dirty="0" err="1"/>
              <a:t>allNYTSearchTest</a:t>
            </a:r>
            <a:r>
              <a:rPr lang="en-US" sz="900" dirty="0"/>
              <a:t> = </a:t>
            </a:r>
            <a:r>
              <a:rPr lang="en-US" sz="900" dirty="0" err="1"/>
              <a:t>allNYTSearch</a:t>
            </a:r>
            <a:r>
              <a:rPr lang="en-US" sz="900" dirty="0"/>
              <a:t>[-</a:t>
            </a:r>
            <a:r>
              <a:rPr lang="en-US" sz="900" dirty="0" err="1"/>
              <a:t>trainInd</a:t>
            </a:r>
            <a:r>
              <a:rPr lang="en-US" sz="900" dirty="0"/>
              <a:t>,]</a:t>
            </a:r>
          </a:p>
          <a:p>
            <a:endParaRPr lang="en-US" sz="900" dirty="0"/>
          </a:p>
          <a:p>
            <a:endParaRPr lang="en-US" sz="900" dirty="0"/>
          </a:p>
          <a:p>
            <a:r>
              <a:rPr lang="en-US" sz="900" dirty="0"/>
              <a:t>#This function returns P(News | Keyword) </a:t>
            </a:r>
          </a:p>
          <a:p>
            <a:r>
              <a:rPr lang="en-US" sz="900" dirty="0"/>
              <a:t>#P(</a:t>
            </a:r>
            <a:r>
              <a:rPr lang="en-US" sz="900" dirty="0" err="1"/>
              <a:t>News|KW</a:t>
            </a:r>
            <a:r>
              <a:rPr lang="en-US" sz="900" dirty="0"/>
              <a:t>) = P(</a:t>
            </a:r>
            <a:r>
              <a:rPr lang="en-US" sz="900" dirty="0" err="1"/>
              <a:t>KW|News</a:t>
            </a:r>
            <a:r>
              <a:rPr lang="en-US" sz="900" dirty="0"/>
              <a:t>)* P(News) / P(KW)</a:t>
            </a:r>
          </a:p>
          <a:p>
            <a:r>
              <a:rPr lang="en-US" sz="900" dirty="0" err="1"/>
              <a:t>Pnews_word</a:t>
            </a:r>
            <a:r>
              <a:rPr lang="en-US" sz="900" dirty="0"/>
              <a:t> = function(</a:t>
            </a:r>
            <a:r>
              <a:rPr lang="en-US" sz="900" dirty="0" err="1"/>
              <a:t>key_word</a:t>
            </a:r>
            <a:r>
              <a:rPr lang="en-US" sz="900" dirty="0"/>
              <a:t>, </a:t>
            </a:r>
            <a:r>
              <a:rPr lang="en-US" sz="900" dirty="0" err="1"/>
              <a:t>trainingSet</a:t>
            </a:r>
            <a:r>
              <a:rPr lang="en-US" sz="900" dirty="0"/>
              <a:t>, </a:t>
            </a:r>
            <a:r>
              <a:rPr lang="en-US" sz="900" dirty="0" err="1"/>
              <a:t>alphaLaplace</a:t>
            </a:r>
            <a:r>
              <a:rPr lang="en-US" sz="900" dirty="0"/>
              <a:t> = 1, </a:t>
            </a:r>
            <a:r>
              <a:rPr lang="en-US" sz="900" dirty="0" err="1"/>
              <a:t>betaLaplace</a:t>
            </a:r>
            <a:r>
              <a:rPr lang="en-US" sz="900" dirty="0"/>
              <a:t> = 1) # alpha and beta are for </a:t>
            </a:r>
            <a:r>
              <a:rPr lang="en-US" sz="900" dirty="0" err="1"/>
              <a:t>laplace</a:t>
            </a:r>
            <a:r>
              <a:rPr lang="en-US" sz="900" dirty="0"/>
              <a:t> smoothing</a:t>
            </a:r>
          </a:p>
          <a:p>
            <a:r>
              <a:rPr lang="en-US" sz="900" dirty="0"/>
              <a:t>{</a:t>
            </a:r>
          </a:p>
          <a:p>
            <a:r>
              <a:rPr lang="en-US" sz="900" dirty="0"/>
              <a:t>  </a:t>
            </a:r>
            <a:r>
              <a:rPr lang="en-US" sz="900" dirty="0" err="1"/>
              <a:t>trainingSet$response.docs.headline.main</a:t>
            </a:r>
            <a:r>
              <a:rPr lang="en-US" sz="900" dirty="0"/>
              <a:t> = </a:t>
            </a:r>
            <a:r>
              <a:rPr lang="en-US" sz="900" dirty="0" err="1"/>
              <a:t>unlist</a:t>
            </a:r>
            <a:r>
              <a:rPr lang="en-US" sz="900" dirty="0"/>
              <a:t>(</a:t>
            </a:r>
            <a:r>
              <a:rPr lang="en-US" sz="900" dirty="0" err="1"/>
              <a:t>str_replace_all</a:t>
            </a:r>
            <a:r>
              <a:rPr lang="en-US" sz="900" dirty="0"/>
              <a:t>(</a:t>
            </a:r>
            <a:r>
              <a:rPr lang="en-US" sz="900" dirty="0" err="1"/>
              <a:t>trainingSet$response.docs.snippet</a:t>
            </a:r>
            <a:r>
              <a:rPr lang="en-US" sz="900" dirty="0"/>
              <a:t>,"[^[:</a:t>
            </a:r>
            <a:r>
              <a:rPr lang="en-US" sz="900" dirty="0" err="1"/>
              <a:t>alnum</a:t>
            </a:r>
            <a:r>
              <a:rPr lang="en-US" sz="900" dirty="0"/>
              <a:t>:] ]", "")) #Take out all but alpha numeric characters from training headlines</a:t>
            </a:r>
          </a:p>
          <a:p>
            <a:r>
              <a:rPr lang="en-US" sz="900" dirty="0"/>
              <a:t>  </a:t>
            </a:r>
          </a:p>
          <a:p>
            <a:r>
              <a:rPr lang="en-US" sz="900" dirty="0"/>
              <a:t>  #print(</a:t>
            </a:r>
            <a:r>
              <a:rPr lang="en-US" sz="900" dirty="0" err="1"/>
              <a:t>key_word</a:t>
            </a:r>
            <a:r>
              <a:rPr lang="en-US" sz="900" dirty="0"/>
              <a:t>)</a:t>
            </a:r>
          </a:p>
          <a:p>
            <a:r>
              <a:rPr lang="en-US" sz="900" dirty="0"/>
              <a:t>  </a:t>
            </a:r>
            <a:r>
              <a:rPr lang="en-US" sz="900" dirty="0" err="1"/>
              <a:t>NewsGroup</a:t>
            </a:r>
            <a:r>
              <a:rPr lang="en-US" sz="900" dirty="0"/>
              <a:t> = </a:t>
            </a:r>
            <a:r>
              <a:rPr lang="en-US" sz="900" dirty="0" err="1"/>
              <a:t>trainingSet</a:t>
            </a:r>
            <a:r>
              <a:rPr lang="en-US" sz="900" dirty="0"/>
              <a:t>[</a:t>
            </a:r>
            <a:r>
              <a:rPr lang="en-US" sz="900" dirty="0" err="1"/>
              <a:t>trainingSet$NewsOrOther</a:t>
            </a:r>
            <a:r>
              <a:rPr lang="en-US" sz="900" dirty="0"/>
              <a:t> == "News",]</a:t>
            </a:r>
          </a:p>
          <a:p>
            <a:r>
              <a:rPr lang="en-US" sz="900" dirty="0"/>
              <a:t>  </a:t>
            </a:r>
            <a:r>
              <a:rPr lang="en-US" sz="900" dirty="0" err="1"/>
              <a:t>OtherGroup</a:t>
            </a:r>
            <a:r>
              <a:rPr lang="en-US" sz="900" dirty="0"/>
              <a:t> = </a:t>
            </a:r>
            <a:r>
              <a:rPr lang="en-US" sz="900" dirty="0" err="1"/>
              <a:t>trainingSet</a:t>
            </a:r>
            <a:r>
              <a:rPr lang="en-US" sz="900" dirty="0"/>
              <a:t>[</a:t>
            </a:r>
            <a:r>
              <a:rPr lang="en-US" sz="900" dirty="0" err="1"/>
              <a:t>trainingSet$NewsOrOther</a:t>
            </a:r>
            <a:r>
              <a:rPr lang="en-US" sz="900" dirty="0"/>
              <a:t> == "Other",]</a:t>
            </a:r>
          </a:p>
          <a:p>
            <a:r>
              <a:rPr lang="en-US" sz="900" dirty="0"/>
              <a:t>  </a:t>
            </a:r>
          </a:p>
          <a:p>
            <a:r>
              <a:rPr lang="en-US" sz="900" dirty="0"/>
              <a:t>  </a:t>
            </a:r>
            <a:r>
              <a:rPr lang="en-US" sz="900" dirty="0" err="1"/>
              <a:t>pNews</a:t>
            </a:r>
            <a:r>
              <a:rPr lang="en-US" sz="900" dirty="0"/>
              <a:t> = dim(</a:t>
            </a:r>
            <a:r>
              <a:rPr lang="en-US" sz="900" dirty="0" err="1"/>
              <a:t>NewsGroup</a:t>
            </a:r>
            <a:r>
              <a:rPr lang="en-US" sz="900" dirty="0"/>
              <a:t>)[1] / (dim(</a:t>
            </a:r>
            <a:r>
              <a:rPr lang="en-US" sz="900" dirty="0" err="1"/>
              <a:t>NewsGroup</a:t>
            </a:r>
            <a:r>
              <a:rPr lang="en-US" sz="900" dirty="0"/>
              <a:t>)[1] + dim(</a:t>
            </a:r>
            <a:r>
              <a:rPr lang="en-US" sz="900" dirty="0" err="1"/>
              <a:t>OtherGroup</a:t>
            </a:r>
            <a:r>
              <a:rPr lang="en-US" sz="900" dirty="0"/>
              <a:t>)[1])</a:t>
            </a:r>
          </a:p>
          <a:p>
            <a:r>
              <a:rPr lang="en-US" sz="900" dirty="0"/>
              <a:t>  </a:t>
            </a:r>
            <a:r>
              <a:rPr lang="en-US" sz="900" dirty="0" err="1"/>
              <a:t>pOther</a:t>
            </a:r>
            <a:r>
              <a:rPr lang="en-US" sz="900" dirty="0"/>
              <a:t> = 1 - </a:t>
            </a:r>
            <a:r>
              <a:rPr lang="en-US" sz="900" dirty="0" err="1"/>
              <a:t>pNews</a:t>
            </a:r>
            <a:endParaRPr lang="en-US" sz="900" dirty="0"/>
          </a:p>
          <a:p>
            <a:r>
              <a:rPr lang="en-US" sz="900" dirty="0"/>
              <a:t>  </a:t>
            </a:r>
          </a:p>
          <a:p>
            <a:r>
              <a:rPr lang="en-US" sz="900" dirty="0"/>
              <a:t>  </a:t>
            </a:r>
            <a:r>
              <a:rPr lang="en-US" sz="900" dirty="0" err="1"/>
              <a:t>pKWGivenNews</a:t>
            </a:r>
            <a:r>
              <a:rPr lang="en-US" sz="900" dirty="0"/>
              <a:t> = (length(</a:t>
            </a:r>
            <a:r>
              <a:rPr lang="en-US" sz="900" dirty="0" err="1"/>
              <a:t>str_which</a:t>
            </a:r>
            <a:r>
              <a:rPr lang="en-US" sz="900" dirty="0"/>
              <a:t>(</a:t>
            </a:r>
            <a:r>
              <a:rPr lang="en-US" sz="900" dirty="0" err="1"/>
              <a:t>NewsGroup$response.docs.snippet,regex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NewsGroup</a:t>
            </a:r>
            <a:r>
              <a:rPr lang="en-US" sz="900" dirty="0"/>
              <a:t>)[1]+</a:t>
            </a:r>
            <a:r>
              <a:rPr lang="en-US" sz="900" dirty="0" err="1"/>
              <a:t>betaLaplace</a:t>
            </a:r>
            <a:r>
              <a:rPr lang="en-US" sz="900" dirty="0"/>
              <a:t>)</a:t>
            </a:r>
          </a:p>
          <a:p>
            <a:r>
              <a:rPr lang="en-US" sz="900" dirty="0"/>
              <a:t>  </a:t>
            </a:r>
            <a:r>
              <a:rPr lang="en-US" sz="900" dirty="0" err="1"/>
              <a:t>pKWGivenOther</a:t>
            </a:r>
            <a:r>
              <a:rPr lang="en-US" sz="900" dirty="0"/>
              <a:t> = (length(</a:t>
            </a:r>
            <a:r>
              <a:rPr lang="en-US" sz="900" dirty="0" err="1"/>
              <a:t>str_which</a:t>
            </a:r>
            <a:r>
              <a:rPr lang="en-US" sz="900" dirty="0"/>
              <a:t>(</a:t>
            </a:r>
            <a:r>
              <a:rPr lang="en-US" sz="900" dirty="0" err="1"/>
              <a:t>OtherGroup$response.docs.snippet,regex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OtherGroup</a:t>
            </a:r>
            <a:r>
              <a:rPr lang="en-US" sz="900" dirty="0"/>
              <a:t>)[1]+</a:t>
            </a:r>
            <a:r>
              <a:rPr lang="en-US" sz="900" dirty="0" err="1"/>
              <a:t>betaLaplace</a:t>
            </a:r>
            <a:r>
              <a:rPr lang="en-US" sz="900" dirty="0"/>
              <a:t>)</a:t>
            </a:r>
          </a:p>
          <a:p>
            <a:r>
              <a:rPr lang="en-US" sz="900" dirty="0"/>
              <a:t>  </a:t>
            </a:r>
          </a:p>
          <a:p>
            <a:r>
              <a:rPr lang="en-US" sz="900" dirty="0"/>
              <a:t>  </a:t>
            </a:r>
            <a:r>
              <a:rPr lang="en-US" sz="900" dirty="0" err="1"/>
              <a:t>pKW</a:t>
            </a:r>
            <a:r>
              <a:rPr lang="en-US" sz="900" dirty="0"/>
              <a:t> = length(</a:t>
            </a:r>
            <a:r>
              <a:rPr lang="en-US" sz="900" dirty="0" err="1"/>
              <a:t>str_which</a:t>
            </a:r>
            <a:r>
              <a:rPr lang="en-US" sz="900" dirty="0"/>
              <a:t>(</a:t>
            </a:r>
            <a:r>
              <a:rPr lang="en-US" sz="900" dirty="0" err="1"/>
              <a:t>trainingSet$response.docs.snippet,regex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TRUE)))/dim(</a:t>
            </a:r>
            <a:r>
              <a:rPr lang="en-US" sz="900" dirty="0" err="1"/>
              <a:t>trainingSet</a:t>
            </a:r>
            <a:r>
              <a:rPr lang="en-US" sz="900" dirty="0"/>
              <a:t>)[1]</a:t>
            </a:r>
          </a:p>
          <a:p>
            <a:r>
              <a:rPr lang="en-US" sz="900" dirty="0"/>
              <a:t>  </a:t>
            </a:r>
          </a:p>
          <a:p>
            <a:r>
              <a:rPr lang="en-US" sz="900" dirty="0"/>
              <a:t>  </a:t>
            </a:r>
            <a:r>
              <a:rPr lang="en-US" sz="900" dirty="0" err="1"/>
              <a:t>pNewsGivenKW</a:t>
            </a:r>
            <a:r>
              <a:rPr lang="en-US" sz="900" dirty="0"/>
              <a:t> = </a:t>
            </a:r>
            <a:r>
              <a:rPr lang="en-US" sz="900" dirty="0" err="1"/>
              <a:t>pKWGivenNews</a:t>
            </a:r>
            <a:r>
              <a:rPr lang="en-US" sz="900" dirty="0"/>
              <a:t>*</a:t>
            </a:r>
            <a:r>
              <a:rPr lang="en-US" sz="900" dirty="0" err="1"/>
              <a:t>pNews</a:t>
            </a:r>
            <a:r>
              <a:rPr lang="en-US" sz="900" dirty="0"/>
              <a:t>/</a:t>
            </a:r>
            <a:r>
              <a:rPr lang="en-US" sz="900" dirty="0" err="1"/>
              <a:t>pKW</a:t>
            </a:r>
            <a:endParaRPr lang="en-US" sz="900" dirty="0"/>
          </a:p>
          <a:p>
            <a:r>
              <a:rPr lang="en-US" sz="900" dirty="0"/>
              <a:t>  </a:t>
            </a:r>
            <a:r>
              <a:rPr lang="en-US" sz="900" dirty="0" err="1"/>
              <a:t>pOtherGivenKW</a:t>
            </a:r>
            <a:r>
              <a:rPr lang="en-US" sz="900" dirty="0"/>
              <a:t> = </a:t>
            </a:r>
            <a:r>
              <a:rPr lang="en-US" sz="900" dirty="0" err="1"/>
              <a:t>pKWGivenOther</a:t>
            </a:r>
            <a:r>
              <a:rPr lang="en-US" sz="900" dirty="0"/>
              <a:t>*</a:t>
            </a:r>
            <a:r>
              <a:rPr lang="en-US" sz="900" dirty="0" err="1"/>
              <a:t>pOther</a:t>
            </a:r>
            <a:r>
              <a:rPr lang="en-US" sz="900" dirty="0"/>
              <a:t>/</a:t>
            </a:r>
            <a:r>
              <a:rPr lang="en-US" sz="900" dirty="0" err="1"/>
              <a:t>pKW</a:t>
            </a:r>
            <a:endParaRPr lang="en-US" sz="900" dirty="0"/>
          </a:p>
          <a:p>
            <a:r>
              <a:rPr lang="en-US" sz="900" dirty="0"/>
              <a:t>  </a:t>
            </a:r>
          </a:p>
          <a:p>
            <a:r>
              <a:rPr lang="en-US" sz="900" dirty="0"/>
              <a:t>  return(</a:t>
            </a:r>
            <a:r>
              <a:rPr lang="en-US" sz="900" dirty="0" err="1"/>
              <a:t>pNewsGivenKW</a:t>
            </a:r>
            <a:r>
              <a:rPr lang="en-US" sz="900" dirty="0"/>
              <a:t>)</a:t>
            </a:r>
          </a:p>
          <a:p>
            <a:r>
              <a:rPr lang="en-US" sz="900" dirty="0"/>
              <a:t>}</a:t>
            </a:r>
          </a:p>
          <a:p>
            <a:endParaRPr lang="en-US" sz="900" dirty="0"/>
          </a:p>
          <a:p>
            <a:r>
              <a:rPr lang="en-US" sz="900" dirty="0" err="1"/>
              <a:t>theScoreHolderNews</a:t>
            </a:r>
            <a:r>
              <a:rPr lang="en-US" sz="900" dirty="0"/>
              <a:t> = c()</a:t>
            </a:r>
          </a:p>
          <a:p>
            <a:r>
              <a:rPr lang="en-US" sz="900" dirty="0" err="1"/>
              <a:t>theScoreHolderOther</a:t>
            </a:r>
            <a:r>
              <a:rPr lang="en-US" sz="900" dirty="0"/>
              <a:t> = c()</a:t>
            </a:r>
          </a:p>
          <a:p>
            <a:r>
              <a:rPr lang="en-US" sz="900" dirty="0" err="1"/>
              <a:t>articleScoreNews</a:t>
            </a:r>
            <a:r>
              <a:rPr lang="en-US" sz="900" dirty="0"/>
              <a:t> = 0;</a:t>
            </a:r>
          </a:p>
          <a:p>
            <a:r>
              <a:rPr lang="en-US" sz="900" dirty="0" err="1"/>
              <a:t>articleScoreOther</a:t>
            </a:r>
            <a:r>
              <a:rPr lang="en-US" sz="900" dirty="0"/>
              <a:t> = 0;</a:t>
            </a:r>
          </a:p>
          <a:p>
            <a:endParaRPr lang="en-US" sz="900" dirty="0"/>
          </a:p>
          <a:p>
            <a:endParaRPr lang="en-US" sz="900" dirty="0"/>
          </a:p>
          <a:p>
            <a:r>
              <a:rPr lang="en-US" sz="900" dirty="0"/>
              <a:t>for (</a:t>
            </a:r>
            <a:r>
              <a:rPr lang="en-US" sz="900" dirty="0" err="1"/>
              <a:t>i</a:t>
            </a:r>
            <a:r>
              <a:rPr lang="en-US" sz="900" dirty="0"/>
              <a:t> in 1 : dim(</a:t>
            </a:r>
            <a:r>
              <a:rPr lang="en-US" sz="900" dirty="0" err="1"/>
              <a:t>allNYTSearchTest</a:t>
            </a:r>
            <a:r>
              <a:rPr lang="en-US" sz="900" dirty="0"/>
              <a:t>)[1])  #This loop iterates over the articles in the Test Set</a:t>
            </a:r>
          </a:p>
          <a:p>
            <a:r>
              <a:rPr lang="en-US" sz="900" dirty="0"/>
              <a:t>{</a:t>
            </a:r>
          </a:p>
          <a:p>
            <a:r>
              <a:rPr lang="en-US" sz="900" dirty="0"/>
              <a:t>  </a:t>
            </a:r>
          </a:p>
          <a:p>
            <a:r>
              <a:rPr lang="en-US" sz="900" dirty="0"/>
              <a:t>  </a:t>
            </a:r>
            <a:r>
              <a:rPr lang="en-US" sz="900" dirty="0" err="1"/>
              <a:t>articleScoreNews</a:t>
            </a:r>
            <a:r>
              <a:rPr lang="en-US" sz="900" dirty="0"/>
              <a:t> = 1; </a:t>
            </a:r>
          </a:p>
          <a:p>
            <a:r>
              <a:rPr lang="en-US" sz="900" dirty="0"/>
              <a:t>  </a:t>
            </a:r>
            <a:r>
              <a:rPr lang="en-US" sz="900" dirty="0" err="1"/>
              <a:t>articleScoreOther</a:t>
            </a:r>
            <a:r>
              <a:rPr lang="en-US" sz="900" dirty="0"/>
              <a:t> = 1;</a:t>
            </a:r>
          </a:p>
          <a:p>
            <a:endParaRPr lang="en-US" sz="900" dirty="0"/>
          </a:p>
          <a:p>
            <a:r>
              <a:rPr lang="en-US" sz="900" dirty="0"/>
              <a:t>#The [^[:</a:t>
            </a:r>
            <a:r>
              <a:rPr lang="en-US" sz="900" dirty="0" err="1"/>
              <a:t>alnum</a:t>
            </a:r>
            <a:r>
              <a:rPr lang="en-US" sz="900" dirty="0"/>
              <a:t>:] ] replaces all non alphanumeric characters with nulls.  </a:t>
            </a:r>
          </a:p>
          <a:p>
            <a:r>
              <a:rPr lang="en-US" sz="900" dirty="0" err="1"/>
              <a:t>theText</a:t>
            </a:r>
            <a:r>
              <a:rPr lang="en-US" sz="900" dirty="0"/>
              <a:t> = </a:t>
            </a:r>
            <a:r>
              <a:rPr lang="en-US" sz="900" dirty="0" err="1"/>
              <a:t>unlist</a:t>
            </a:r>
            <a:r>
              <a:rPr lang="en-US" sz="900" dirty="0"/>
              <a:t>(</a:t>
            </a:r>
            <a:r>
              <a:rPr lang="en-US" sz="900" dirty="0" err="1"/>
              <a:t>str_split</a:t>
            </a:r>
            <a:r>
              <a:rPr lang="en-US" sz="900" dirty="0"/>
              <a:t>(</a:t>
            </a:r>
            <a:r>
              <a:rPr lang="en-US" sz="900" dirty="0" err="1"/>
              <a:t>str_replace_all</a:t>
            </a:r>
            <a:r>
              <a:rPr lang="en-US" sz="900" dirty="0"/>
              <a:t>(</a:t>
            </a:r>
            <a:r>
              <a:rPr lang="en-US" sz="900" dirty="0" err="1"/>
              <a:t>allNYTSearchTest</a:t>
            </a:r>
            <a:r>
              <a:rPr lang="en-US" sz="900" dirty="0"/>
              <a:t>[</a:t>
            </a:r>
            <a:r>
              <a:rPr lang="en-US" sz="900" dirty="0" err="1"/>
              <a:t>i</a:t>
            </a:r>
            <a:r>
              <a:rPr lang="en-US" sz="900" dirty="0"/>
              <a:t>,]$</a:t>
            </a:r>
            <a:r>
              <a:rPr lang="en-US" sz="900" dirty="0" err="1"/>
              <a:t>response.docs.snippet</a:t>
            </a:r>
            <a:r>
              <a:rPr lang="en-US" sz="900" dirty="0"/>
              <a:t>,"[^[:</a:t>
            </a:r>
            <a:r>
              <a:rPr lang="en-US" sz="900" dirty="0" err="1"/>
              <a:t>alnum</a:t>
            </a:r>
            <a:r>
              <a:rPr lang="en-US" sz="900" dirty="0"/>
              <a:t>:] ]", ""), </a:t>
            </a:r>
            <a:r>
              <a:rPr lang="en-US" sz="900" dirty="0" err="1"/>
              <a:t>stringr</a:t>
            </a:r>
            <a:r>
              <a:rPr lang="en-US" sz="900" dirty="0"/>
              <a:t>::boundary("word"))) #Take out all but alpha numeric characters from search string ... </a:t>
            </a:r>
            <a:r>
              <a:rPr lang="en-US" sz="900" dirty="0" err="1"/>
              <a:t>theText</a:t>
            </a:r>
            <a:r>
              <a:rPr lang="en-US" sz="900" dirty="0"/>
              <a:t> holds each word in the headline as its own word.  </a:t>
            </a:r>
          </a:p>
          <a:p>
            <a:endParaRPr lang="en-US" sz="900" dirty="0"/>
          </a:p>
          <a:p>
            <a:r>
              <a:rPr lang="en-US" sz="900" dirty="0"/>
              <a:t># </a:t>
            </a:r>
            <a:r>
              <a:rPr lang="en-US" sz="900" dirty="0" err="1"/>
              <a:t>stopwords</a:t>
            </a:r>
            <a:r>
              <a:rPr lang="en-US" sz="900" dirty="0"/>
              <a:t>() #from package tm</a:t>
            </a:r>
          </a:p>
          <a:p>
            <a:r>
              <a:rPr lang="en-US" sz="900" dirty="0" err="1"/>
              <a:t>wordsToTakeOut</a:t>
            </a:r>
            <a:r>
              <a:rPr lang="en-US" sz="900" dirty="0"/>
              <a:t> = </a:t>
            </a:r>
            <a:r>
              <a:rPr lang="en-US" sz="900" dirty="0" err="1"/>
              <a:t>stopwords</a:t>
            </a:r>
            <a:r>
              <a:rPr lang="en-US" sz="900" dirty="0"/>
              <a:t>()</a:t>
            </a:r>
          </a:p>
          <a:p>
            <a:endParaRPr lang="en-US" sz="900" dirty="0"/>
          </a:p>
          <a:p>
            <a:r>
              <a:rPr lang="en-US" sz="900" dirty="0"/>
              <a:t># put word boundaries </a:t>
            </a:r>
            <a:r>
              <a:rPr lang="en-US" sz="900" dirty="0" err="1"/>
              <a:t>stopwords</a:t>
            </a:r>
            <a:r>
              <a:rPr lang="en-US" sz="900" dirty="0"/>
              <a:t> so that we don't detect partial words later</a:t>
            </a:r>
          </a:p>
          <a:p>
            <a:r>
              <a:rPr lang="en-US" sz="900" dirty="0" err="1"/>
              <a:t>wordsToTakeOut</a:t>
            </a:r>
            <a:r>
              <a:rPr lang="en-US" sz="900" dirty="0"/>
              <a:t> = </a:t>
            </a:r>
            <a:r>
              <a:rPr lang="en-US" sz="900" dirty="0" err="1"/>
              <a:t>str_c</a:t>
            </a:r>
            <a:r>
              <a:rPr lang="en-US" sz="900" dirty="0"/>
              <a:t>(</a:t>
            </a:r>
            <a:r>
              <a:rPr lang="en-US" sz="900" dirty="0" err="1"/>
              <a:t>wordsToTakeOut,collapse</a:t>
            </a:r>
            <a:r>
              <a:rPr lang="en-US" sz="900" dirty="0"/>
              <a:t> = "\\b|\\b") </a:t>
            </a:r>
          </a:p>
          <a:p>
            <a:r>
              <a:rPr lang="en-US" sz="900" dirty="0" err="1"/>
              <a:t>wordsToTakeOut</a:t>
            </a:r>
            <a:r>
              <a:rPr lang="en-US" sz="900" dirty="0"/>
              <a:t> = </a:t>
            </a:r>
            <a:r>
              <a:rPr lang="en-US" sz="900" dirty="0" err="1"/>
              <a:t>str_c</a:t>
            </a:r>
            <a:r>
              <a:rPr lang="en-US" sz="900" dirty="0"/>
              <a:t>("\\b",</a:t>
            </a:r>
            <a:r>
              <a:rPr lang="en-US" sz="900" dirty="0" err="1"/>
              <a:t>wordsToTakeOut</a:t>
            </a:r>
            <a:r>
              <a:rPr lang="en-US" sz="900" dirty="0"/>
              <a:t>,"\\b")</a:t>
            </a:r>
          </a:p>
          <a:p>
            <a:r>
              <a:rPr lang="en-US" sz="900" dirty="0"/>
              <a:t>#</a:t>
            </a:r>
            <a:r>
              <a:rPr lang="en-US" sz="900" dirty="0" err="1"/>
              <a:t>wordsToTakeOut</a:t>
            </a:r>
            <a:endParaRPr lang="en-US" sz="900" dirty="0"/>
          </a:p>
          <a:p>
            <a:endParaRPr lang="en-US" sz="900" dirty="0"/>
          </a:p>
          <a:p>
            <a:r>
              <a:rPr lang="en-US" sz="900" dirty="0" err="1"/>
              <a:t>importantWords</a:t>
            </a:r>
            <a:r>
              <a:rPr lang="en-US" sz="900" dirty="0"/>
              <a:t> = </a:t>
            </a:r>
            <a:r>
              <a:rPr lang="en-US" sz="900" dirty="0" err="1"/>
              <a:t>theText</a:t>
            </a:r>
            <a:r>
              <a:rPr lang="en-US" sz="900" dirty="0"/>
              <a:t>[!</a:t>
            </a:r>
            <a:r>
              <a:rPr lang="en-US" sz="900" dirty="0" err="1"/>
              <a:t>str_detect</a:t>
            </a:r>
            <a:r>
              <a:rPr lang="en-US" sz="900" dirty="0"/>
              <a:t>(</a:t>
            </a:r>
            <a:r>
              <a:rPr lang="en-US" sz="900" dirty="0" err="1"/>
              <a:t>theText,regex</a:t>
            </a:r>
            <a:r>
              <a:rPr lang="en-US" sz="900" dirty="0"/>
              <a:t>(</a:t>
            </a:r>
            <a:r>
              <a:rPr lang="en-US" sz="900" dirty="0" err="1"/>
              <a:t>wordsToTakeOut,ignore_case</a:t>
            </a:r>
            <a:r>
              <a:rPr lang="en-US" sz="900" dirty="0"/>
              <a:t> = TRUE))]</a:t>
            </a:r>
          </a:p>
          <a:p>
            <a:endParaRPr lang="en-US" sz="900" dirty="0"/>
          </a:p>
          <a:p>
            <a:r>
              <a:rPr lang="en-US" sz="900" dirty="0"/>
              <a:t>#</a:t>
            </a:r>
            <a:r>
              <a:rPr lang="en-US" sz="900" dirty="0" err="1"/>
              <a:t>importantWords</a:t>
            </a:r>
            <a:endParaRPr lang="en-US" sz="900" dirty="0"/>
          </a:p>
          <a:p>
            <a:endParaRPr lang="en-US" sz="900" dirty="0"/>
          </a:p>
          <a:p>
            <a:r>
              <a:rPr lang="en-US" sz="900" dirty="0"/>
              <a:t>  for(j in 1 : length(</a:t>
            </a:r>
            <a:r>
              <a:rPr lang="en-US" sz="900" dirty="0" err="1"/>
              <a:t>importantWords</a:t>
            </a:r>
            <a:r>
              <a:rPr lang="en-US" sz="900" dirty="0"/>
              <a:t>))  #This loop iterates over the important words in the headline</a:t>
            </a:r>
          </a:p>
          <a:p>
            <a:r>
              <a:rPr lang="en-US" sz="900" dirty="0"/>
              <a:t>  {</a:t>
            </a:r>
          </a:p>
          <a:p>
            <a:r>
              <a:rPr lang="en-US" sz="900" dirty="0"/>
              <a:t>    </a:t>
            </a:r>
            <a:r>
              <a:rPr lang="en-US" sz="900" dirty="0" err="1"/>
              <a:t>articleScoreNews</a:t>
            </a:r>
            <a:r>
              <a:rPr lang="en-US" sz="900" dirty="0"/>
              <a:t> = </a:t>
            </a:r>
            <a:r>
              <a:rPr lang="en-US" sz="900" dirty="0" err="1"/>
              <a:t>articleScoreNews</a:t>
            </a:r>
            <a:r>
              <a:rPr lang="en-US" sz="900" dirty="0"/>
              <a:t>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r>
              <a:rPr lang="en-US" sz="900" dirty="0" err="1"/>
              <a:t>articleScoreOther</a:t>
            </a:r>
            <a:r>
              <a:rPr lang="en-US" sz="900" dirty="0"/>
              <a:t> = </a:t>
            </a:r>
            <a:r>
              <a:rPr lang="en-US" sz="900" dirty="0" err="1"/>
              <a:t>articleScoreOther</a:t>
            </a:r>
            <a:r>
              <a:rPr lang="en-US" sz="900" dirty="0"/>
              <a:t> * (1 -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p>
          <a:p>
            <a:r>
              <a:rPr lang="en-US" sz="900" dirty="0"/>
              <a:t>  </a:t>
            </a:r>
            <a:r>
              <a:rPr lang="en-US" sz="900" dirty="0" err="1"/>
              <a:t>theScoreHolderNews</a:t>
            </a:r>
            <a:r>
              <a:rPr lang="en-US" sz="900" dirty="0"/>
              <a:t>[</a:t>
            </a:r>
            <a:r>
              <a:rPr lang="en-US" sz="900" dirty="0" err="1"/>
              <a:t>i</a:t>
            </a:r>
            <a:r>
              <a:rPr lang="en-US" sz="900" dirty="0"/>
              <a:t>] = </a:t>
            </a:r>
            <a:r>
              <a:rPr lang="en-US" sz="900" dirty="0" err="1"/>
              <a:t>articleScoreNews</a:t>
            </a:r>
            <a:endParaRPr lang="en-US" sz="900" dirty="0"/>
          </a:p>
          <a:p>
            <a:r>
              <a:rPr lang="en-US" sz="900" dirty="0"/>
              <a:t>  </a:t>
            </a:r>
            <a:r>
              <a:rPr lang="en-US" sz="900" dirty="0" err="1"/>
              <a:t>theScoreHolderOther</a:t>
            </a:r>
            <a:r>
              <a:rPr lang="en-US" sz="900" dirty="0"/>
              <a:t>[</a:t>
            </a:r>
            <a:r>
              <a:rPr lang="en-US" sz="900" dirty="0" err="1"/>
              <a:t>i</a:t>
            </a:r>
            <a:r>
              <a:rPr lang="en-US" sz="900" dirty="0"/>
              <a:t>] = </a:t>
            </a:r>
            <a:r>
              <a:rPr lang="en-US" sz="900" dirty="0" err="1"/>
              <a:t>articleScoreOther</a:t>
            </a:r>
            <a:endParaRPr lang="en-US" sz="900" dirty="0"/>
          </a:p>
          <a:p>
            <a:r>
              <a:rPr lang="en-US" sz="900" dirty="0"/>
              <a:t>}</a:t>
            </a:r>
          </a:p>
          <a:p>
            <a:endParaRPr lang="en-US" sz="900" dirty="0"/>
          </a:p>
          <a:p>
            <a:r>
              <a:rPr lang="en-US" sz="900" dirty="0"/>
              <a:t># Classify the </a:t>
            </a:r>
            <a:r>
              <a:rPr lang="en-US" sz="900" dirty="0" err="1"/>
              <a:t>aricle</a:t>
            </a:r>
            <a:r>
              <a:rPr lang="en-US" sz="900" dirty="0"/>
              <a:t> as News or Other based on a given piece of information from the article.</a:t>
            </a:r>
          </a:p>
          <a:p>
            <a:r>
              <a:rPr lang="en-US" sz="900" dirty="0" err="1"/>
              <a:t>allNYTSearchTest$Classified</a:t>
            </a:r>
            <a:r>
              <a:rPr lang="en-US" sz="900" dirty="0"/>
              <a:t> = </a:t>
            </a:r>
            <a:r>
              <a:rPr lang="en-US" sz="900" dirty="0" err="1"/>
              <a:t>ifelse</a:t>
            </a:r>
            <a:r>
              <a:rPr lang="en-US" sz="900" dirty="0"/>
              <a:t>(</a:t>
            </a:r>
            <a:r>
              <a:rPr lang="en-US" sz="900" dirty="0" err="1"/>
              <a:t>theScoreHolderNews</a:t>
            </a:r>
            <a:r>
              <a:rPr lang="en-US" sz="900" dirty="0"/>
              <a:t> &gt; </a:t>
            </a:r>
            <a:r>
              <a:rPr lang="en-US" sz="900" dirty="0" err="1"/>
              <a:t>theScoreHolderOther</a:t>
            </a:r>
            <a:r>
              <a:rPr lang="en-US" sz="900" dirty="0"/>
              <a:t>,"</a:t>
            </a:r>
            <a:r>
              <a:rPr lang="en-US" sz="900" dirty="0" err="1"/>
              <a:t>News","Other</a:t>
            </a:r>
            <a:r>
              <a:rPr lang="en-US" sz="900" dirty="0"/>
              <a:t>")</a:t>
            </a:r>
          </a:p>
          <a:p>
            <a:endParaRPr lang="en-US" sz="900" dirty="0"/>
          </a:p>
          <a:p>
            <a:r>
              <a:rPr lang="en-US" sz="900" dirty="0"/>
              <a:t>#Confusion Matrix</a:t>
            </a:r>
          </a:p>
          <a:p>
            <a:r>
              <a:rPr lang="en-US" sz="900" dirty="0"/>
              <a:t>table(</a:t>
            </a:r>
            <a:r>
              <a:rPr lang="en-US" sz="900" dirty="0" err="1"/>
              <a:t>allNYTSearchTest$Classified,allNYTSearchTest$NewsOrOther</a:t>
            </a:r>
            <a:r>
              <a:rPr lang="en-US" sz="900" dirty="0"/>
              <a:t>) #Actual in Columns</a:t>
            </a:r>
          </a:p>
          <a:p>
            <a:r>
              <a:rPr lang="en-US" sz="900" dirty="0" err="1"/>
              <a:t>confusionMatrix</a:t>
            </a:r>
            <a:r>
              <a:rPr lang="en-US" sz="900" dirty="0"/>
              <a:t>(factor(</a:t>
            </a:r>
            <a:r>
              <a:rPr lang="en-US" sz="900" dirty="0" err="1"/>
              <a:t>allNYTSearchTest$Classified</a:t>
            </a:r>
            <a:r>
              <a:rPr lang="en-US" sz="900" dirty="0"/>
              <a:t>),factor(</a:t>
            </a:r>
            <a:r>
              <a:rPr lang="en-US" sz="900" dirty="0" err="1"/>
              <a:t>allNYTSearchTest$NewsOrOther</a:t>
            </a:r>
            <a:r>
              <a:rPr lang="en-US" sz="900" dirty="0"/>
              <a:t>))</a:t>
            </a:r>
          </a:p>
        </p:txBody>
      </p:sp>
    </p:spTree>
    <p:extLst>
      <p:ext uri="{BB962C8B-B14F-4D97-AF65-F5344CB8AC3E}">
        <p14:creationId xmlns:p14="http://schemas.microsoft.com/office/powerpoint/2010/main" val="269585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66021"/>
            <a:ext cx="9144000" cy="830102"/>
          </a:xfrm>
        </p:spPr>
        <p:txBody>
          <a:bodyPr/>
          <a:lstStyle/>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400784"/>
            <a:ext cx="2524737" cy="733055"/>
          </a:xfrm>
          <a:prstGeom prst="rect">
            <a:avLst/>
          </a:prstGeom>
        </p:spPr>
      </p:pic>
      <p:sp>
        <p:nvSpPr>
          <p:cNvPr id="5" name="Rectangle 4">
            <a:extLst>
              <a:ext uri="{FF2B5EF4-FFF2-40B4-BE49-F238E27FC236}">
                <a16:creationId xmlns:a16="http://schemas.microsoft.com/office/drawing/2014/main" id="{1533F75B-937B-BB46-902B-422C266CC837}"/>
              </a:ext>
            </a:extLst>
          </p:cNvPr>
          <p:cNvSpPr/>
          <p:nvPr/>
        </p:nvSpPr>
        <p:spPr>
          <a:xfrm>
            <a:off x="131323" y="3319311"/>
            <a:ext cx="7232516" cy="1107996"/>
          </a:xfrm>
          <a:prstGeom prst="rect">
            <a:avLst/>
          </a:prstGeom>
        </p:spPr>
        <p:txBody>
          <a:bodyPr wrap="square">
            <a:spAutoFit/>
          </a:bodyPr>
          <a:lstStyle/>
          <a:p>
            <a:r>
              <a:rPr lang="en-US" sz="1100" b="1" dirty="0"/>
              <a:t>#Note:  </a:t>
            </a:r>
            <a:r>
              <a:rPr lang="en-US" sz="1100" b="1" dirty="0" err="1"/>
              <a:t>naiveBayes</a:t>
            </a:r>
            <a:r>
              <a:rPr lang="en-US" sz="1100" b="1" dirty="0"/>
              <a:t>() requires the response variable to be a factor … Survived is an integer (0,1).  </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a:t>
            </a:r>
            <a:r>
              <a:rPr lang="en-US" sz="1100" b="1" dirty="0"/>
              <a:t>factor(</a:t>
            </a:r>
            <a:r>
              <a:rPr lang="en-US" sz="1100" b="1" dirty="0" err="1"/>
              <a:t>trainTitanic$Survived</a:t>
            </a:r>
            <a:r>
              <a:rPr lang="en-US" sz="1100" b="1" dirty="0"/>
              <a:t>, labels = c("No", "Yes"))</a:t>
            </a:r>
            <a:r>
              <a:rPr lang="en-US" sz="1100" dirty="0"/>
              <a:t>)</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pic>
        <p:nvPicPr>
          <p:cNvPr id="6" name="Picture 5">
            <a:extLst>
              <a:ext uri="{FF2B5EF4-FFF2-40B4-BE49-F238E27FC236}">
                <a16:creationId xmlns:a16="http://schemas.microsoft.com/office/drawing/2014/main" id="{7E825968-A6DE-ED4C-99EC-D84BA15E1DAF}"/>
              </a:ext>
            </a:extLst>
          </p:cNvPr>
          <p:cNvPicPr>
            <a:picLocks noChangeAspect="1"/>
          </p:cNvPicPr>
          <p:nvPr/>
        </p:nvPicPr>
        <p:blipFill rotWithShape="1">
          <a:blip r:embed="rId3"/>
          <a:srcRect t="24702" b="31576"/>
          <a:stretch/>
        </p:blipFill>
        <p:spPr>
          <a:xfrm>
            <a:off x="7097202" y="3268500"/>
            <a:ext cx="1915475" cy="1207884"/>
          </a:xfrm>
          <a:prstGeom prst="rect">
            <a:avLst/>
          </a:prstGeom>
        </p:spPr>
      </p:pic>
      <p:sp>
        <p:nvSpPr>
          <p:cNvPr id="7" name="TextBox 6">
            <a:extLst>
              <a:ext uri="{FF2B5EF4-FFF2-40B4-BE49-F238E27FC236}">
                <a16:creationId xmlns:a16="http://schemas.microsoft.com/office/drawing/2014/main" id="{21AB78E2-831F-1548-9E5C-2072D016B42B}"/>
              </a:ext>
            </a:extLst>
          </p:cNvPr>
          <p:cNvSpPr txBox="1"/>
          <p:nvPr/>
        </p:nvSpPr>
        <p:spPr>
          <a:xfrm>
            <a:off x="131323" y="3039136"/>
            <a:ext cx="2003898" cy="307777"/>
          </a:xfrm>
          <a:prstGeom prst="rect">
            <a:avLst/>
          </a:prstGeom>
          <a:noFill/>
        </p:spPr>
        <p:txBody>
          <a:bodyPr wrap="square" rtlCol="0">
            <a:spAutoFit/>
          </a:bodyPr>
          <a:lstStyle/>
          <a:p>
            <a:r>
              <a:rPr lang="en-US" sz="1400" dirty="0"/>
              <a:t>NB Classifier</a:t>
            </a:r>
          </a:p>
        </p:txBody>
      </p:sp>
      <p:sp>
        <p:nvSpPr>
          <p:cNvPr id="9" name="TextBox 8">
            <a:extLst>
              <a:ext uri="{FF2B5EF4-FFF2-40B4-BE49-F238E27FC236}">
                <a16:creationId xmlns:a16="http://schemas.microsoft.com/office/drawing/2014/main" id="{FD672640-371C-0D47-B481-5DA7DBD3E455}"/>
              </a:ext>
            </a:extLst>
          </p:cNvPr>
          <p:cNvSpPr txBox="1"/>
          <p:nvPr/>
        </p:nvSpPr>
        <p:spPr>
          <a:xfrm>
            <a:off x="151158" y="4842986"/>
            <a:ext cx="2538919" cy="307777"/>
          </a:xfrm>
          <a:prstGeom prst="rect">
            <a:avLst/>
          </a:prstGeom>
          <a:noFill/>
        </p:spPr>
        <p:txBody>
          <a:bodyPr wrap="square" rtlCol="0">
            <a:spAutoFit/>
          </a:bodyPr>
          <a:lstStyle/>
          <a:p>
            <a:r>
              <a:rPr lang="en-US" sz="1400" dirty="0"/>
              <a:t>KNN Classifier (k = 11)</a:t>
            </a:r>
          </a:p>
        </p:txBody>
      </p:sp>
      <p:pic>
        <p:nvPicPr>
          <p:cNvPr id="10" name="Picture 9">
            <a:extLst>
              <a:ext uri="{FF2B5EF4-FFF2-40B4-BE49-F238E27FC236}">
                <a16:creationId xmlns:a16="http://schemas.microsoft.com/office/drawing/2014/main" id="{B8221339-59AA-2E43-9396-C3B93F589E6F}"/>
              </a:ext>
            </a:extLst>
          </p:cNvPr>
          <p:cNvPicPr>
            <a:picLocks noChangeAspect="1"/>
          </p:cNvPicPr>
          <p:nvPr/>
        </p:nvPicPr>
        <p:blipFill>
          <a:blip r:embed="rId4"/>
          <a:stretch>
            <a:fillRect/>
          </a:stretch>
        </p:blipFill>
        <p:spPr>
          <a:xfrm>
            <a:off x="7097202" y="5137388"/>
            <a:ext cx="1803607" cy="1200353"/>
          </a:xfrm>
          <a:prstGeom prst="rect">
            <a:avLst/>
          </a:prstGeom>
        </p:spPr>
      </p:pic>
      <p:sp>
        <p:nvSpPr>
          <p:cNvPr id="11" name="Rectangle 10">
            <a:extLst>
              <a:ext uri="{FF2B5EF4-FFF2-40B4-BE49-F238E27FC236}">
                <a16:creationId xmlns:a16="http://schemas.microsoft.com/office/drawing/2014/main" id="{44836DC9-BB14-BB43-9232-F871882D3887}"/>
              </a:ext>
            </a:extLst>
          </p:cNvPr>
          <p:cNvSpPr/>
          <p:nvPr/>
        </p:nvSpPr>
        <p:spPr>
          <a:xfrm>
            <a:off x="121974" y="5144659"/>
            <a:ext cx="7232516" cy="1277273"/>
          </a:xfrm>
          <a:prstGeom prst="rect">
            <a:avLst/>
          </a:prstGeom>
        </p:spPr>
        <p:txBody>
          <a:bodyPr wrap="square">
            <a:spAutoFit/>
          </a:bodyPr>
          <a:lstStyle/>
          <a:p>
            <a:r>
              <a:rPr lang="en-US" sz="1100" dirty="0"/>
              <a:t>classifications = </a:t>
            </a:r>
            <a:r>
              <a:rPr lang="en-US" sz="1100" dirty="0" err="1"/>
              <a:t>knn</a:t>
            </a:r>
            <a:r>
              <a:rPr lang="en-US" sz="1100" dirty="0"/>
              <a:t>(</a:t>
            </a:r>
            <a:r>
              <a:rPr lang="en-US" sz="1100" dirty="0" err="1"/>
              <a:t>trainTitanic</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)),c(3,6)],</a:t>
            </a:r>
            <a:r>
              <a:rPr lang="en-US" sz="1100" dirty="0" err="1"/>
              <a:t>testTitanic</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)),c(3,6)],</a:t>
            </a:r>
            <a:r>
              <a:rPr lang="en-US" sz="1100" dirty="0" err="1"/>
              <a:t>trainTitanic$Survived</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 prob = TRUE, k = 11)</a:t>
            </a:r>
          </a:p>
          <a:p>
            <a:r>
              <a:rPr lang="en-US" sz="1100" dirty="0"/>
              <a:t>CM = </a:t>
            </a:r>
            <a:r>
              <a:rPr lang="en-US" sz="1100" dirty="0" err="1"/>
              <a:t>confusionMatrix</a:t>
            </a:r>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a:p>
            <a:r>
              <a:rPr lang="en-US" sz="1100" dirty="0"/>
              <a:t>CM</a:t>
            </a:r>
          </a:p>
        </p:txBody>
      </p:sp>
    </p:spTree>
    <p:extLst>
      <p:ext uri="{BB962C8B-B14F-4D97-AF65-F5344CB8AC3E}">
        <p14:creationId xmlns:p14="http://schemas.microsoft.com/office/powerpoint/2010/main" val="54239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606365"/>
          </a:xfrm>
        </p:spPr>
        <p:txBody>
          <a:bodyPr/>
          <a:lstStyle/>
          <a:p>
            <a:r>
              <a:rPr lang="en-US" sz="1400" dirty="0"/>
              <a:t>Now repeat the above with a new seed and compare the accuracy, sensitivity and specificity.  Do this 3 or 4 times to observe the variance in the statistics.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6" name="Picture 5">
            <a:extLst>
              <a:ext uri="{FF2B5EF4-FFF2-40B4-BE49-F238E27FC236}">
                <a16:creationId xmlns:a16="http://schemas.microsoft.com/office/drawing/2014/main" id="{0EDA6F4B-4951-D64F-B586-8017E439A50F}"/>
              </a:ext>
            </a:extLst>
          </p:cNvPr>
          <p:cNvPicPr>
            <a:picLocks noChangeAspect="1"/>
          </p:cNvPicPr>
          <p:nvPr/>
        </p:nvPicPr>
        <p:blipFill>
          <a:blip r:embed="rId3"/>
          <a:stretch>
            <a:fillRect/>
          </a:stretch>
        </p:blipFill>
        <p:spPr>
          <a:xfrm>
            <a:off x="2266406" y="2967142"/>
            <a:ext cx="1974850" cy="1225550"/>
          </a:xfrm>
          <a:prstGeom prst="rect">
            <a:avLst/>
          </a:prstGeom>
        </p:spPr>
      </p:pic>
      <p:pic>
        <p:nvPicPr>
          <p:cNvPr id="7" name="Picture 6">
            <a:extLst>
              <a:ext uri="{FF2B5EF4-FFF2-40B4-BE49-F238E27FC236}">
                <a16:creationId xmlns:a16="http://schemas.microsoft.com/office/drawing/2014/main" id="{FED620C5-B3CC-CB4C-A09B-F32DC8C99864}"/>
              </a:ext>
            </a:extLst>
          </p:cNvPr>
          <p:cNvPicPr>
            <a:picLocks noChangeAspect="1"/>
          </p:cNvPicPr>
          <p:nvPr/>
        </p:nvPicPr>
        <p:blipFill rotWithShape="1">
          <a:blip r:embed="rId4"/>
          <a:srcRect t="24702" b="31576"/>
          <a:stretch/>
        </p:blipFill>
        <p:spPr>
          <a:xfrm>
            <a:off x="270545" y="2975975"/>
            <a:ext cx="1915475" cy="1207884"/>
          </a:xfrm>
          <a:prstGeom prst="rect">
            <a:avLst/>
          </a:prstGeom>
        </p:spPr>
      </p:pic>
      <p:pic>
        <p:nvPicPr>
          <p:cNvPr id="8" name="Picture 7">
            <a:extLst>
              <a:ext uri="{FF2B5EF4-FFF2-40B4-BE49-F238E27FC236}">
                <a16:creationId xmlns:a16="http://schemas.microsoft.com/office/drawing/2014/main" id="{49291252-AA12-C049-8467-0054EDE42501}"/>
              </a:ext>
            </a:extLst>
          </p:cNvPr>
          <p:cNvPicPr>
            <a:picLocks noChangeAspect="1"/>
          </p:cNvPicPr>
          <p:nvPr/>
        </p:nvPicPr>
        <p:blipFill>
          <a:blip r:embed="rId5"/>
          <a:stretch>
            <a:fillRect/>
          </a:stretch>
        </p:blipFill>
        <p:spPr>
          <a:xfrm>
            <a:off x="4357996" y="2990299"/>
            <a:ext cx="1974851" cy="1239874"/>
          </a:xfrm>
          <a:prstGeom prst="rect">
            <a:avLst/>
          </a:prstGeom>
        </p:spPr>
      </p:pic>
      <p:pic>
        <p:nvPicPr>
          <p:cNvPr id="9" name="Picture 8">
            <a:extLst>
              <a:ext uri="{FF2B5EF4-FFF2-40B4-BE49-F238E27FC236}">
                <a16:creationId xmlns:a16="http://schemas.microsoft.com/office/drawing/2014/main" id="{B1CA29C4-35C5-BF48-B032-A833E9492FA2}"/>
              </a:ext>
            </a:extLst>
          </p:cNvPr>
          <p:cNvPicPr>
            <a:picLocks noChangeAspect="1"/>
          </p:cNvPicPr>
          <p:nvPr/>
        </p:nvPicPr>
        <p:blipFill>
          <a:blip r:embed="rId6"/>
          <a:stretch>
            <a:fillRect/>
          </a:stretch>
        </p:blipFill>
        <p:spPr>
          <a:xfrm>
            <a:off x="6613675" y="2967142"/>
            <a:ext cx="2259780" cy="1406895"/>
          </a:xfrm>
          <a:prstGeom prst="rect">
            <a:avLst/>
          </a:prstGeom>
        </p:spPr>
      </p:pic>
      <p:sp>
        <p:nvSpPr>
          <p:cNvPr id="10" name="TextBox 9">
            <a:extLst>
              <a:ext uri="{FF2B5EF4-FFF2-40B4-BE49-F238E27FC236}">
                <a16:creationId xmlns:a16="http://schemas.microsoft.com/office/drawing/2014/main" id="{7B7408AA-27C3-0749-84FA-84E889746AD3}"/>
              </a:ext>
            </a:extLst>
          </p:cNvPr>
          <p:cNvSpPr txBox="1"/>
          <p:nvPr/>
        </p:nvSpPr>
        <p:spPr>
          <a:xfrm>
            <a:off x="874068" y="2659365"/>
            <a:ext cx="1352145" cy="307777"/>
          </a:xfrm>
          <a:prstGeom prst="rect">
            <a:avLst/>
          </a:prstGeom>
          <a:noFill/>
        </p:spPr>
        <p:txBody>
          <a:bodyPr wrap="square" rtlCol="0">
            <a:spAutoFit/>
          </a:bodyPr>
          <a:lstStyle/>
          <a:p>
            <a:r>
              <a:rPr lang="en-US" sz="1400" dirty="0" err="1"/>
              <a:t>set.seed</a:t>
            </a:r>
            <a:r>
              <a:rPr lang="en-US" sz="1400" dirty="0"/>
              <a:t>(4)</a:t>
            </a:r>
          </a:p>
        </p:txBody>
      </p:sp>
      <p:sp>
        <p:nvSpPr>
          <p:cNvPr id="11" name="TextBox 10">
            <a:extLst>
              <a:ext uri="{FF2B5EF4-FFF2-40B4-BE49-F238E27FC236}">
                <a16:creationId xmlns:a16="http://schemas.microsoft.com/office/drawing/2014/main" id="{E016811D-2C10-3E4B-B97E-9ED4053BB2B1}"/>
              </a:ext>
            </a:extLst>
          </p:cNvPr>
          <p:cNvSpPr txBox="1"/>
          <p:nvPr/>
        </p:nvSpPr>
        <p:spPr>
          <a:xfrm>
            <a:off x="2816357" y="2659364"/>
            <a:ext cx="1352145" cy="307777"/>
          </a:xfrm>
          <a:prstGeom prst="rect">
            <a:avLst/>
          </a:prstGeom>
          <a:noFill/>
        </p:spPr>
        <p:txBody>
          <a:bodyPr wrap="square" rtlCol="0">
            <a:spAutoFit/>
          </a:bodyPr>
          <a:lstStyle/>
          <a:p>
            <a:r>
              <a:rPr lang="en-US" sz="1400" dirty="0" err="1"/>
              <a:t>set.seed</a:t>
            </a:r>
            <a:r>
              <a:rPr lang="en-US" sz="1400" dirty="0"/>
              <a:t>(5)</a:t>
            </a:r>
          </a:p>
        </p:txBody>
      </p:sp>
      <p:sp>
        <p:nvSpPr>
          <p:cNvPr id="12" name="TextBox 11">
            <a:extLst>
              <a:ext uri="{FF2B5EF4-FFF2-40B4-BE49-F238E27FC236}">
                <a16:creationId xmlns:a16="http://schemas.microsoft.com/office/drawing/2014/main" id="{9DB688B8-9A9A-7E43-8BEE-6132F8448EC8}"/>
              </a:ext>
            </a:extLst>
          </p:cNvPr>
          <p:cNvSpPr txBox="1"/>
          <p:nvPr/>
        </p:nvSpPr>
        <p:spPr>
          <a:xfrm>
            <a:off x="4902746" y="2659363"/>
            <a:ext cx="1352145" cy="307777"/>
          </a:xfrm>
          <a:prstGeom prst="rect">
            <a:avLst/>
          </a:prstGeom>
          <a:noFill/>
        </p:spPr>
        <p:txBody>
          <a:bodyPr wrap="square" rtlCol="0">
            <a:spAutoFit/>
          </a:bodyPr>
          <a:lstStyle/>
          <a:p>
            <a:r>
              <a:rPr lang="en-US" sz="1400" dirty="0" err="1"/>
              <a:t>set.seed</a:t>
            </a:r>
            <a:r>
              <a:rPr lang="en-US" sz="1400" dirty="0"/>
              <a:t>(6)</a:t>
            </a:r>
          </a:p>
        </p:txBody>
      </p:sp>
      <p:sp>
        <p:nvSpPr>
          <p:cNvPr id="13" name="TextBox 12">
            <a:extLst>
              <a:ext uri="{FF2B5EF4-FFF2-40B4-BE49-F238E27FC236}">
                <a16:creationId xmlns:a16="http://schemas.microsoft.com/office/drawing/2014/main" id="{883BE3B4-85BF-1040-9471-95E4986D83E8}"/>
              </a:ext>
            </a:extLst>
          </p:cNvPr>
          <p:cNvSpPr txBox="1"/>
          <p:nvPr/>
        </p:nvSpPr>
        <p:spPr>
          <a:xfrm>
            <a:off x="7275165" y="2659362"/>
            <a:ext cx="1352145" cy="307777"/>
          </a:xfrm>
          <a:prstGeom prst="rect">
            <a:avLst/>
          </a:prstGeom>
          <a:noFill/>
        </p:spPr>
        <p:txBody>
          <a:bodyPr wrap="square" rtlCol="0">
            <a:spAutoFit/>
          </a:bodyPr>
          <a:lstStyle/>
          <a:p>
            <a:r>
              <a:rPr lang="en-US" sz="1400" dirty="0" err="1"/>
              <a:t>set.seed</a:t>
            </a:r>
            <a:r>
              <a:rPr lang="en-US" sz="1400" dirty="0"/>
              <a:t>(7)</a:t>
            </a:r>
          </a:p>
        </p:txBody>
      </p:sp>
      <p:sp>
        <p:nvSpPr>
          <p:cNvPr id="14" name="Rectangle 13">
            <a:extLst>
              <a:ext uri="{FF2B5EF4-FFF2-40B4-BE49-F238E27FC236}">
                <a16:creationId xmlns:a16="http://schemas.microsoft.com/office/drawing/2014/main" id="{99844D19-1337-EB49-8841-33EBF4DF72A7}"/>
              </a:ext>
            </a:extLst>
          </p:cNvPr>
          <p:cNvSpPr/>
          <p:nvPr/>
        </p:nvSpPr>
        <p:spPr>
          <a:xfrm>
            <a:off x="350196" y="4932422"/>
            <a:ext cx="8523259" cy="1446550"/>
          </a:xfrm>
          <a:prstGeom prst="rect">
            <a:avLst/>
          </a:prstGeom>
        </p:spPr>
        <p:txBody>
          <a:bodyPr wrap="square">
            <a:spAutoFit/>
          </a:bodyPr>
          <a:lstStyle/>
          <a:p>
            <a:r>
              <a:rPr lang="en-US" sz="1100" dirty="0" err="1"/>
              <a:t>set.seed</a:t>
            </a:r>
            <a:r>
              <a:rPr lang="en-US" sz="1100" dirty="0"/>
              <a:t>(7). # just change the seed number and then run the code to see the variance in the accuracy, specificity and sensitivity</a:t>
            </a:r>
          </a:p>
          <a:p>
            <a:r>
              <a:rPr lang="en-US" sz="1100" dirty="0" err="1"/>
              <a:t>trainIndices</a:t>
            </a:r>
            <a:r>
              <a:rPr lang="en-US" sz="1100" dirty="0"/>
              <a:t> = sample(seq(1:length(</a:t>
            </a:r>
            <a:r>
              <a:rPr lang="en-US" sz="1100" dirty="0" err="1"/>
              <a:t>titanicClean$Age</a:t>
            </a:r>
            <a:r>
              <a:rPr lang="en-US" sz="1100" dirty="0"/>
              <a:t>)),round(.7*length(</a:t>
            </a:r>
            <a:r>
              <a:rPr lang="en-US" sz="1100" dirty="0" err="1"/>
              <a:t>titanicClean$Age</a:t>
            </a:r>
            <a:r>
              <a:rPr lang="en-US" sz="1100" dirty="0"/>
              <a:t>)))</a:t>
            </a:r>
          </a:p>
          <a:p>
            <a:r>
              <a:rPr lang="en-US" sz="1100" dirty="0" err="1"/>
              <a:t>trainTitanic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err="1"/>
              <a:t>testTitanic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")],factor(</a:t>
            </a:r>
            <a:r>
              <a:rPr lang="en-US" sz="1100" dirty="0" err="1"/>
              <a:t>trainTitanic$Survived</a:t>
            </a:r>
            <a:r>
              <a:rPr lang="en-US" sz="1100" dirty="0"/>
              <a:t>, labels = c("No", "Yes")))</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spTree>
    <p:extLst>
      <p:ext uri="{BB962C8B-B14F-4D97-AF65-F5344CB8AC3E}">
        <p14:creationId xmlns:p14="http://schemas.microsoft.com/office/powerpoint/2010/main" val="413515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114300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6" name="Rectangle 5">
            <a:extLst>
              <a:ext uri="{FF2B5EF4-FFF2-40B4-BE49-F238E27FC236}">
                <a16:creationId xmlns:a16="http://schemas.microsoft.com/office/drawing/2014/main" id="{131774A3-99DC-BF4B-B39F-012A4C601344}"/>
              </a:ext>
            </a:extLst>
          </p:cNvPr>
          <p:cNvSpPr/>
          <p:nvPr/>
        </p:nvSpPr>
        <p:spPr>
          <a:xfrm>
            <a:off x="165369" y="3247655"/>
            <a:ext cx="8015592" cy="3416320"/>
          </a:xfrm>
          <a:prstGeom prst="rect">
            <a:avLst/>
          </a:prstGeom>
        </p:spPr>
        <p:txBody>
          <a:bodyPr wrap="square">
            <a:spAutoFit/>
          </a:bodyPr>
          <a:lstStyle/>
          <a:p>
            <a:r>
              <a:rPr lang="en-US" sz="900" dirty="0" err="1"/>
              <a:t>AccHolder</a:t>
            </a:r>
            <a:r>
              <a:rPr lang="en-US" sz="900" dirty="0"/>
              <a:t> = numeric(100)</a:t>
            </a:r>
          </a:p>
          <a:p>
            <a:r>
              <a:rPr lang="en-US" sz="900" dirty="0" err="1"/>
              <a:t>SensHolder</a:t>
            </a:r>
            <a:r>
              <a:rPr lang="en-US" sz="900" dirty="0"/>
              <a:t> = numeric(100)</a:t>
            </a:r>
          </a:p>
          <a:p>
            <a:r>
              <a:rPr lang="en-US" sz="900" dirty="0" err="1"/>
              <a:t>SpecHolder</a:t>
            </a:r>
            <a:r>
              <a:rPr lang="en-US" sz="900" dirty="0"/>
              <a:t> = numeric(100)</a:t>
            </a:r>
          </a:p>
          <a:p>
            <a:endParaRPr lang="en-US" sz="900" dirty="0"/>
          </a:p>
          <a:p>
            <a:r>
              <a:rPr lang="en-US" sz="900" dirty="0"/>
              <a:t>for (seed in 1:100)</a:t>
            </a:r>
          </a:p>
          <a:p>
            <a:r>
              <a:rPr lang="en-US" sz="900" dirty="0"/>
              <a:t>{</a:t>
            </a:r>
          </a:p>
          <a:p>
            <a:r>
              <a:rPr lang="en-US" sz="900" dirty="0" err="1"/>
              <a:t>set.seed</a:t>
            </a:r>
            <a:r>
              <a:rPr lang="en-US" sz="900" dirty="0"/>
              <a:t>(seed)</a:t>
            </a:r>
          </a:p>
          <a:p>
            <a:r>
              <a:rPr lang="en-US" sz="900" dirty="0" err="1"/>
              <a:t>trainIndices</a:t>
            </a:r>
            <a:r>
              <a:rPr lang="en-US" sz="900" dirty="0"/>
              <a:t> = sample(seq(1:length(</a:t>
            </a:r>
            <a:r>
              <a:rPr lang="en-US" sz="900" dirty="0" err="1"/>
              <a:t>titanicClean$Age</a:t>
            </a:r>
            <a:r>
              <a:rPr lang="en-US" sz="900" dirty="0"/>
              <a:t>)),round(.7*length(</a:t>
            </a:r>
            <a:r>
              <a:rPr lang="en-US" sz="900" dirty="0" err="1"/>
              <a:t>titanicClean$Age</a:t>
            </a:r>
            <a:r>
              <a:rPr lang="en-US" sz="900" dirty="0"/>
              <a:t>)))</a:t>
            </a:r>
          </a:p>
          <a:p>
            <a:r>
              <a:rPr lang="en-US" sz="900" dirty="0" err="1"/>
              <a:t>trainTitanic</a:t>
            </a:r>
            <a:r>
              <a:rPr lang="en-US" sz="900" dirty="0"/>
              <a:t> = </a:t>
            </a:r>
            <a:r>
              <a:rPr lang="en-US" sz="900" dirty="0" err="1"/>
              <a:t>titanicClean</a:t>
            </a:r>
            <a:r>
              <a:rPr lang="en-US" sz="900" dirty="0"/>
              <a:t>[</a:t>
            </a:r>
            <a:r>
              <a:rPr lang="en-US" sz="900" dirty="0" err="1"/>
              <a:t>trainIndices</a:t>
            </a:r>
            <a:r>
              <a:rPr lang="en-US" sz="900" dirty="0"/>
              <a:t>,]</a:t>
            </a:r>
          </a:p>
          <a:p>
            <a:r>
              <a:rPr lang="en-US" sz="900" dirty="0" err="1"/>
              <a:t>testTitanic</a:t>
            </a:r>
            <a:r>
              <a:rPr lang="en-US" sz="900" dirty="0"/>
              <a:t> = </a:t>
            </a:r>
            <a:r>
              <a:rPr lang="en-US" sz="900" dirty="0" err="1"/>
              <a:t>titanicClean</a:t>
            </a:r>
            <a:r>
              <a:rPr lang="en-US" sz="900" dirty="0"/>
              <a:t>[-</a:t>
            </a:r>
            <a:r>
              <a:rPr lang="en-US" sz="900" dirty="0" err="1"/>
              <a:t>trainIndices</a:t>
            </a:r>
            <a:r>
              <a:rPr lang="en-US" sz="900" dirty="0"/>
              <a:t>,]</a:t>
            </a:r>
          </a:p>
          <a:p>
            <a:r>
              <a:rPr lang="en-US" sz="900" dirty="0"/>
              <a:t>model = </a:t>
            </a:r>
            <a:r>
              <a:rPr lang="en-US" sz="900" dirty="0" err="1"/>
              <a:t>naiveBayes</a:t>
            </a:r>
            <a:r>
              <a:rPr lang="en-US" sz="900" dirty="0"/>
              <a:t>(</a:t>
            </a:r>
            <a:r>
              <a:rPr lang="en-US" sz="900" dirty="0" err="1"/>
              <a:t>trainTitanic</a:t>
            </a:r>
            <a:r>
              <a:rPr lang="en-US" sz="900" dirty="0"/>
              <a:t>[,c("Age","</a:t>
            </a:r>
            <a:r>
              <a:rPr lang="en-US" sz="900" dirty="0" err="1"/>
              <a:t>Pclass</a:t>
            </a:r>
            <a:r>
              <a:rPr lang="en-US" sz="900" dirty="0"/>
              <a:t>")],factor(</a:t>
            </a:r>
            <a:r>
              <a:rPr lang="en-US" sz="900" dirty="0" err="1"/>
              <a:t>trainTitanic$Survived</a:t>
            </a:r>
            <a:r>
              <a:rPr lang="en-US" sz="900" dirty="0"/>
              <a:t>, labels = c("No", "Yes")))</a:t>
            </a:r>
          </a:p>
          <a:p>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a:t>CM = </a:t>
            </a:r>
            <a:r>
              <a:rPr lang="en-US" sz="900" dirty="0" err="1"/>
              <a:t>confusionMatrix</a:t>
            </a:r>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err="1"/>
              <a:t>AccHolder</a:t>
            </a:r>
            <a:r>
              <a:rPr lang="en-US" sz="900" dirty="0"/>
              <a:t>[seed] = </a:t>
            </a:r>
            <a:r>
              <a:rPr lang="en-US" sz="900" dirty="0" err="1"/>
              <a:t>CM$overall</a:t>
            </a:r>
            <a:r>
              <a:rPr lang="en-US" sz="900" dirty="0"/>
              <a:t>[1]</a:t>
            </a:r>
          </a:p>
          <a:p>
            <a:r>
              <a:rPr lang="en-US" sz="900" dirty="0" err="1"/>
              <a:t>SensHolder</a:t>
            </a:r>
            <a:r>
              <a:rPr lang="en-US" sz="900" dirty="0"/>
              <a:t>[seed] = </a:t>
            </a:r>
            <a:r>
              <a:rPr lang="en-US" sz="900" dirty="0" err="1"/>
              <a:t>CM$byClass</a:t>
            </a:r>
            <a:r>
              <a:rPr lang="en-US" sz="900" dirty="0"/>
              <a:t>[1]</a:t>
            </a:r>
          </a:p>
          <a:p>
            <a:r>
              <a:rPr lang="en-US" sz="900" dirty="0" err="1"/>
              <a:t>SpecHolder</a:t>
            </a:r>
            <a:r>
              <a:rPr lang="en-US" sz="900" dirty="0"/>
              <a:t>[seed] = </a:t>
            </a:r>
            <a:r>
              <a:rPr lang="en-US" sz="900" dirty="0" err="1"/>
              <a:t>CM$byClass</a:t>
            </a:r>
            <a:r>
              <a:rPr lang="en-US" sz="900" dirty="0"/>
              <a:t>[2]</a:t>
            </a:r>
          </a:p>
          <a:p>
            <a:r>
              <a:rPr lang="en-US" sz="900" dirty="0"/>
              <a:t>}</a:t>
            </a:r>
          </a:p>
          <a:p>
            <a:endParaRPr lang="en-US" sz="900" dirty="0"/>
          </a:p>
          <a:p>
            <a:r>
              <a:rPr lang="en-US" sz="900" dirty="0"/>
              <a:t>mean(</a:t>
            </a:r>
            <a:r>
              <a:rPr lang="en-US" sz="900" dirty="0" err="1"/>
              <a:t>AccHolder</a:t>
            </a:r>
            <a:r>
              <a:rPr lang="en-US" sz="900" dirty="0"/>
              <a:t>)</a:t>
            </a:r>
          </a:p>
          <a:p>
            <a:r>
              <a:rPr lang="en-US" sz="900" dirty="0" err="1"/>
              <a:t>sd</a:t>
            </a:r>
            <a:r>
              <a:rPr lang="en-US" sz="900" dirty="0"/>
              <a:t>(</a:t>
            </a:r>
            <a:r>
              <a:rPr lang="en-US" sz="900" dirty="0" err="1"/>
              <a:t>AccHolder</a:t>
            </a:r>
            <a:r>
              <a:rPr lang="en-US" sz="900" dirty="0"/>
              <a:t>)</a:t>
            </a:r>
          </a:p>
          <a:p>
            <a:r>
              <a:rPr lang="en-US" sz="900" dirty="0"/>
              <a:t>mean(</a:t>
            </a:r>
            <a:r>
              <a:rPr lang="en-US" sz="900" dirty="0" err="1"/>
              <a:t>SensHolder</a:t>
            </a:r>
            <a:r>
              <a:rPr lang="en-US" sz="900" dirty="0"/>
              <a:t>)</a:t>
            </a:r>
          </a:p>
          <a:p>
            <a:r>
              <a:rPr lang="en-US" sz="900" dirty="0" err="1"/>
              <a:t>sd</a:t>
            </a:r>
            <a:r>
              <a:rPr lang="en-US" sz="900" dirty="0"/>
              <a:t>(</a:t>
            </a:r>
            <a:r>
              <a:rPr lang="en-US" sz="900" dirty="0" err="1"/>
              <a:t>SensHolder</a:t>
            </a:r>
            <a:r>
              <a:rPr lang="en-US" sz="900" dirty="0"/>
              <a:t>)</a:t>
            </a:r>
          </a:p>
          <a:p>
            <a:r>
              <a:rPr lang="en-US" sz="900" dirty="0"/>
              <a:t>mean(</a:t>
            </a:r>
            <a:r>
              <a:rPr lang="en-US" sz="900" dirty="0" err="1"/>
              <a:t>SpecHolder</a:t>
            </a:r>
            <a:r>
              <a:rPr lang="en-US" sz="900" dirty="0"/>
              <a:t>)</a:t>
            </a:r>
          </a:p>
          <a:p>
            <a:r>
              <a:rPr lang="en-US" sz="900" dirty="0" err="1"/>
              <a:t>sd</a:t>
            </a:r>
            <a:r>
              <a:rPr lang="en-US" sz="900" dirty="0"/>
              <a:t>(</a:t>
            </a:r>
            <a:r>
              <a:rPr lang="en-US" sz="900" dirty="0" err="1"/>
              <a:t>SensHolder</a:t>
            </a:r>
            <a:r>
              <a:rPr lang="en-US" sz="900" dirty="0"/>
              <a:t>)</a:t>
            </a:r>
          </a:p>
        </p:txBody>
      </p:sp>
      <p:pic>
        <p:nvPicPr>
          <p:cNvPr id="8" name="Picture 7">
            <a:extLst>
              <a:ext uri="{FF2B5EF4-FFF2-40B4-BE49-F238E27FC236}">
                <a16:creationId xmlns:a16="http://schemas.microsoft.com/office/drawing/2014/main" id="{C3E842A5-285D-3745-BBBA-43CD9CD0C067}"/>
              </a:ext>
            </a:extLst>
          </p:cNvPr>
          <p:cNvPicPr>
            <a:picLocks noChangeAspect="1"/>
          </p:cNvPicPr>
          <p:nvPr/>
        </p:nvPicPr>
        <p:blipFill>
          <a:blip r:embed="rId3"/>
          <a:stretch>
            <a:fillRect/>
          </a:stretch>
        </p:blipFill>
        <p:spPr>
          <a:xfrm>
            <a:off x="6732506" y="3768503"/>
            <a:ext cx="2207213" cy="2566759"/>
          </a:xfrm>
          <a:prstGeom prst="rect">
            <a:avLst/>
          </a:prstGeom>
        </p:spPr>
      </p:pic>
    </p:spTree>
    <p:extLst>
      <p:ext uri="{BB962C8B-B14F-4D97-AF65-F5344CB8AC3E}">
        <p14:creationId xmlns:p14="http://schemas.microsoft.com/office/powerpoint/2010/main" val="396341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9" name="Rectangle 8">
            <a:extLst>
              <a:ext uri="{FF2B5EF4-FFF2-40B4-BE49-F238E27FC236}">
                <a16:creationId xmlns:a16="http://schemas.microsoft.com/office/drawing/2014/main" id="{916A6608-4C8E-494F-9CEA-4362F6EB6BFD}"/>
              </a:ext>
            </a:extLst>
          </p:cNvPr>
          <p:cNvSpPr/>
          <p:nvPr/>
        </p:nvSpPr>
        <p:spPr>
          <a:xfrm>
            <a:off x="466927" y="2971640"/>
            <a:ext cx="8527079" cy="600164"/>
          </a:xfrm>
          <a:prstGeom prst="rect">
            <a:avLst/>
          </a:prstGeom>
        </p:spPr>
        <p:txBody>
          <a:bodyPr wrap="square">
            <a:spAutoFit/>
          </a:bodyPr>
          <a:lstStyle/>
          <a:p>
            <a:r>
              <a:rPr lang="en-US" sz="1100" dirty="0"/>
              <a:t>#seed = 4</a:t>
            </a:r>
          </a:p>
          <a:p>
            <a:r>
              <a:rPr lang="en-US" sz="1100" dirty="0"/>
              <a:t>model = </a:t>
            </a:r>
            <a:r>
              <a:rPr lang="en-US" sz="1100" dirty="0" err="1"/>
              <a:t>naiveBayes</a:t>
            </a:r>
            <a:r>
              <a:rPr lang="en-US" sz="1100" dirty="0"/>
              <a:t>(</a:t>
            </a:r>
            <a:r>
              <a:rPr lang="en-US" sz="1100" dirty="0" err="1"/>
              <a:t>trainTitanic</a:t>
            </a:r>
            <a:r>
              <a:rPr lang="en-US" sz="1100" dirty="0"/>
              <a:t>[,c("Sex","Age","</a:t>
            </a:r>
            <a:r>
              <a:rPr lang="en-US" sz="1100" dirty="0" err="1"/>
              <a:t>Pclass</a:t>
            </a:r>
            <a:r>
              <a:rPr lang="en-US" sz="1100" dirty="0"/>
              <a:t>")],factor(</a:t>
            </a:r>
            <a:r>
              <a:rPr lang="en-US" sz="1100" dirty="0" err="1"/>
              <a:t>trainTitanic$Survived</a:t>
            </a:r>
            <a:r>
              <a:rPr lang="en-US" sz="1100" dirty="0"/>
              <a:t>, labels = c("No", "Yes")))</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[,c("Sex","Age","</a:t>
            </a:r>
            <a:r>
              <a:rPr lang="en-US" sz="1100" dirty="0" err="1"/>
              <a:t>Pclass</a:t>
            </a:r>
            <a:r>
              <a:rPr lang="en-US" sz="1100" dirty="0"/>
              <a:t>")])))</a:t>
            </a:r>
          </a:p>
        </p:txBody>
      </p:sp>
      <p:pic>
        <p:nvPicPr>
          <p:cNvPr id="11" name="Picture 10">
            <a:extLst>
              <a:ext uri="{FF2B5EF4-FFF2-40B4-BE49-F238E27FC236}">
                <a16:creationId xmlns:a16="http://schemas.microsoft.com/office/drawing/2014/main" id="{F3474C8E-9C6F-B241-9BF5-395646E21EE3}"/>
              </a:ext>
            </a:extLst>
          </p:cNvPr>
          <p:cNvPicPr>
            <a:picLocks noChangeAspect="1"/>
          </p:cNvPicPr>
          <p:nvPr/>
        </p:nvPicPr>
        <p:blipFill>
          <a:blip r:embed="rId3"/>
          <a:stretch>
            <a:fillRect/>
          </a:stretch>
        </p:blipFill>
        <p:spPr>
          <a:xfrm>
            <a:off x="3408540" y="3648268"/>
            <a:ext cx="2326919" cy="2981132"/>
          </a:xfrm>
          <a:prstGeom prst="rect">
            <a:avLst/>
          </a:prstGeom>
        </p:spPr>
      </p:pic>
    </p:spTree>
    <p:extLst>
      <p:ext uri="{BB962C8B-B14F-4D97-AF65-F5344CB8AC3E}">
        <p14:creationId xmlns:p14="http://schemas.microsoft.com/office/powerpoint/2010/main" val="198846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Again write a loop to get a stable estimate of the accuracy, sensitivity and specificity of this model (using 100 unique seeds).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5" name="Rectangle 4">
            <a:extLst>
              <a:ext uri="{FF2B5EF4-FFF2-40B4-BE49-F238E27FC236}">
                <a16:creationId xmlns:a16="http://schemas.microsoft.com/office/drawing/2014/main" id="{26105C01-7FB0-C942-BED4-9797CA6503A4}"/>
              </a:ext>
            </a:extLst>
          </p:cNvPr>
          <p:cNvSpPr/>
          <p:nvPr/>
        </p:nvSpPr>
        <p:spPr>
          <a:xfrm>
            <a:off x="165370" y="2832635"/>
            <a:ext cx="6935821" cy="3785652"/>
          </a:xfrm>
          <a:prstGeom prst="rect">
            <a:avLst/>
          </a:prstGeom>
        </p:spPr>
        <p:txBody>
          <a:bodyPr wrap="square">
            <a:spAutoFit/>
          </a:bodyPr>
          <a:lstStyle/>
          <a:p>
            <a:r>
              <a:rPr lang="en-US" sz="1000" dirty="0" err="1"/>
              <a:t>AccHolder</a:t>
            </a:r>
            <a:r>
              <a:rPr lang="en-US" sz="1000" dirty="0"/>
              <a:t> = numeric(100)</a:t>
            </a:r>
          </a:p>
          <a:p>
            <a:r>
              <a:rPr lang="en-US" sz="1000" dirty="0" err="1"/>
              <a:t>SensHolder</a:t>
            </a:r>
            <a:r>
              <a:rPr lang="en-US" sz="1000" dirty="0"/>
              <a:t> = numeric(100)</a:t>
            </a:r>
          </a:p>
          <a:p>
            <a:r>
              <a:rPr lang="en-US" sz="1000" dirty="0" err="1"/>
              <a:t>SpecHolder</a:t>
            </a:r>
            <a:r>
              <a:rPr lang="en-US" sz="1000" dirty="0"/>
              <a:t> = numeric(100)</a:t>
            </a:r>
          </a:p>
          <a:p>
            <a:endParaRPr lang="en-US" sz="1000" dirty="0"/>
          </a:p>
          <a:p>
            <a:r>
              <a:rPr lang="en-US" sz="1000" dirty="0"/>
              <a:t>for (seed in 1:100)</a:t>
            </a:r>
          </a:p>
          <a:p>
            <a:r>
              <a:rPr lang="en-US" sz="1000" dirty="0"/>
              <a:t>{</a:t>
            </a:r>
          </a:p>
          <a:p>
            <a:r>
              <a:rPr lang="en-US" sz="1000" dirty="0" err="1"/>
              <a:t>set.seed</a:t>
            </a:r>
            <a:r>
              <a:rPr lang="en-US" sz="1000" dirty="0"/>
              <a:t>(seed)</a:t>
            </a:r>
          </a:p>
          <a:p>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a:t>model = </a:t>
            </a:r>
            <a:r>
              <a:rPr lang="en-US" sz="1000" dirty="0" err="1"/>
              <a:t>naiveBayes</a:t>
            </a:r>
            <a:r>
              <a:rPr lang="en-US" sz="1000" dirty="0"/>
              <a:t>(</a:t>
            </a:r>
            <a:r>
              <a:rPr lang="en-US" sz="1000" dirty="0" err="1"/>
              <a:t>trainTitanic</a:t>
            </a:r>
            <a:r>
              <a:rPr lang="en-US" sz="1000" dirty="0"/>
              <a:t>[,c("Sex","Age","</a:t>
            </a:r>
            <a:r>
              <a:rPr lang="en-US" sz="1000" dirty="0" err="1"/>
              <a:t>Pclass</a:t>
            </a:r>
            <a:r>
              <a:rPr lang="en-US" sz="1000" dirty="0"/>
              <a:t>")],factor(</a:t>
            </a:r>
            <a:r>
              <a:rPr lang="en-US" sz="1000" dirty="0" err="1"/>
              <a:t>trainTitanic$Survived</a:t>
            </a:r>
            <a:r>
              <a:rPr lang="en-US" sz="1000" dirty="0"/>
              <a:t>, labels = c("No", "Yes")))</a:t>
            </a:r>
          </a:p>
          <a:p>
            <a:r>
              <a:rPr lang="en-US" sz="1000" dirty="0"/>
              <a:t>CM = </a:t>
            </a:r>
            <a:r>
              <a:rPr lang="en-US" sz="1000" dirty="0" err="1"/>
              <a:t>confusionMatrix</a:t>
            </a:r>
            <a:r>
              <a:rPr lang="en-US" sz="1000" dirty="0"/>
              <a:t>(table(factor(</a:t>
            </a:r>
            <a:r>
              <a:rPr lang="en-US" sz="1000" dirty="0" err="1"/>
              <a:t>testTitanic$Survived</a:t>
            </a:r>
            <a:r>
              <a:rPr lang="en-US" sz="1000" dirty="0"/>
              <a:t>, labels = c("No", "Yes")),predict(</a:t>
            </a:r>
            <a:r>
              <a:rPr lang="en-US" sz="1000" dirty="0" err="1"/>
              <a:t>model,testTitanic</a:t>
            </a:r>
            <a:r>
              <a:rPr lang="en-US" sz="1000" dirty="0"/>
              <a:t>[,c("Sex","Age","</a:t>
            </a:r>
            <a:r>
              <a:rPr lang="en-US" sz="1000" dirty="0" err="1"/>
              <a:t>Pclass</a:t>
            </a:r>
            <a:r>
              <a:rPr lang="en-US" sz="1000" dirty="0"/>
              <a:t>")])))</a:t>
            </a:r>
          </a:p>
          <a:p>
            <a:r>
              <a:rPr lang="en-US" sz="1000" dirty="0" err="1"/>
              <a:t>AccHolder</a:t>
            </a:r>
            <a:r>
              <a:rPr lang="en-US" sz="1000" dirty="0"/>
              <a:t>[seed] = </a:t>
            </a:r>
            <a:r>
              <a:rPr lang="en-US" sz="1000" dirty="0" err="1"/>
              <a:t>CM$overall</a:t>
            </a:r>
            <a:r>
              <a:rPr lang="en-US" sz="1000" dirty="0"/>
              <a:t>[1]</a:t>
            </a:r>
          </a:p>
          <a:p>
            <a:r>
              <a:rPr lang="en-US" sz="1000" dirty="0" err="1"/>
              <a:t>SensHolder</a:t>
            </a:r>
            <a:r>
              <a:rPr lang="en-US" sz="1000" dirty="0"/>
              <a:t>[seed] = </a:t>
            </a:r>
            <a:r>
              <a:rPr lang="en-US" sz="1000" dirty="0" err="1"/>
              <a:t>CM$byClass</a:t>
            </a:r>
            <a:r>
              <a:rPr lang="en-US" sz="1000" dirty="0"/>
              <a:t>[1]</a:t>
            </a:r>
          </a:p>
          <a:p>
            <a:r>
              <a:rPr lang="en-US" sz="1000" dirty="0" err="1"/>
              <a:t>SpecHolder</a:t>
            </a:r>
            <a:r>
              <a:rPr lang="en-US" sz="1000" dirty="0"/>
              <a:t>[seed] = </a:t>
            </a:r>
            <a:r>
              <a:rPr lang="en-US" sz="1000" dirty="0" err="1"/>
              <a:t>CM$byClass</a:t>
            </a:r>
            <a:r>
              <a:rPr lang="en-US" sz="1000" dirty="0"/>
              <a:t>[2]</a:t>
            </a:r>
          </a:p>
          <a:p>
            <a:r>
              <a:rPr lang="en-US" sz="1000" dirty="0"/>
              <a:t>}</a:t>
            </a:r>
          </a:p>
          <a:p>
            <a:endParaRPr lang="en-US" sz="1000" dirty="0"/>
          </a:p>
          <a:p>
            <a:r>
              <a:rPr lang="en-US" sz="1000" dirty="0"/>
              <a:t>mean(</a:t>
            </a:r>
            <a:r>
              <a:rPr lang="en-US" sz="1000" dirty="0" err="1"/>
              <a:t>AccHolder</a:t>
            </a:r>
            <a:r>
              <a:rPr lang="en-US" sz="1000" dirty="0"/>
              <a:t>)</a:t>
            </a:r>
          </a:p>
          <a:p>
            <a:r>
              <a:rPr lang="en-US" sz="1000" dirty="0" err="1"/>
              <a:t>sd</a:t>
            </a:r>
            <a:r>
              <a:rPr lang="en-US" sz="1000" dirty="0"/>
              <a:t>(</a:t>
            </a:r>
            <a:r>
              <a:rPr lang="en-US" sz="1000" dirty="0" err="1"/>
              <a:t>AccHolder</a:t>
            </a:r>
            <a:r>
              <a:rPr lang="en-US" sz="1000" dirty="0"/>
              <a:t>)</a:t>
            </a:r>
          </a:p>
          <a:p>
            <a:r>
              <a:rPr lang="en-US" sz="1000" dirty="0"/>
              <a:t>mean(</a:t>
            </a:r>
            <a:r>
              <a:rPr lang="en-US" sz="1000" dirty="0" err="1"/>
              <a:t>SensHolder</a:t>
            </a:r>
            <a:r>
              <a:rPr lang="en-US" sz="1000" dirty="0"/>
              <a:t>)</a:t>
            </a:r>
          </a:p>
          <a:p>
            <a:r>
              <a:rPr lang="en-US" sz="1000" dirty="0" err="1"/>
              <a:t>sd</a:t>
            </a:r>
            <a:r>
              <a:rPr lang="en-US" sz="1000" dirty="0"/>
              <a:t>(</a:t>
            </a:r>
            <a:r>
              <a:rPr lang="en-US" sz="1000" dirty="0" err="1"/>
              <a:t>SensHolder</a:t>
            </a:r>
            <a:r>
              <a:rPr lang="en-US" sz="1000" dirty="0"/>
              <a:t>)</a:t>
            </a:r>
          </a:p>
          <a:p>
            <a:r>
              <a:rPr lang="en-US" sz="1000" dirty="0"/>
              <a:t>mean(</a:t>
            </a:r>
            <a:r>
              <a:rPr lang="en-US" sz="1000" dirty="0" err="1"/>
              <a:t>SpecHolder</a:t>
            </a:r>
            <a:r>
              <a:rPr lang="en-US" sz="1000" dirty="0"/>
              <a:t>)</a:t>
            </a:r>
          </a:p>
          <a:p>
            <a:r>
              <a:rPr lang="en-US" sz="1000" dirty="0" err="1"/>
              <a:t>sd</a:t>
            </a:r>
            <a:r>
              <a:rPr lang="en-US" sz="1000" dirty="0"/>
              <a:t>(</a:t>
            </a:r>
            <a:r>
              <a:rPr lang="en-US" sz="1000" dirty="0" err="1"/>
              <a:t>SensHolder</a:t>
            </a:r>
            <a:r>
              <a:rPr lang="en-US" sz="1000" dirty="0"/>
              <a:t>)</a:t>
            </a:r>
          </a:p>
        </p:txBody>
      </p:sp>
      <p:pic>
        <p:nvPicPr>
          <p:cNvPr id="6" name="Picture 5">
            <a:extLst>
              <a:ext uri="{FF2B5EF4-FFF2-40B4-BE49-F238E27FC236}">
                <a16:creationId xmlns:a16="http://schemas.microsoft.com/office/drawing/2014/main" id="{56B4664D-5252-154A-B59C-88A5350B81BA}"/>
              </a:ext>
            </a:extLst>
          </p:cNvPr>
          <p:cNvPicPr>
            <a:picLocks noChangeAspect="1"/>
          </p:cNvPicPr>
          <p:nvPr/>
        </p:nvPicPr>
        <p:blipFill>
          <a:blip r:embed="rId3"/>
          <a:stretch>
            <a:fillRect/>
          </a:stretch>
        </p:blipFill>
        <p:spPr>
          <a:xfrm>
            <a:off x="6478732" y="3171215"/>
            <a:ext cx="2427615" cy="2819517"/>
          </a:xfrm>
          <a:prstGeom prst="rect">
            <a:avLst/>
          </a:prstGeom>
        </p:spPr>
      </p:pic>
    </p:spTree>
    <p:extLst>
      <p:ext uri="{BB962C8B-B14F-4D97-AF65-F5344CB8AC3E}">
        <p14:creationId xmlns:p14="http://schemas.microsoft.com/office/powerpoint/2010/main" val="325442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75EF9BF4-AC16-2F45-ACBD-A42A7E7FB265}"/>
              </a:ext>
            </a:extLst>
          </p:cNvPr>
          <p:cNvPicPr>
            <a:picLocks noChangeAspect="1"/>
          </p:cNvPicPr>
          <p:nvPr/>
        </p:nvPicPr>
        <p:blipFill>
          <a:blip r:embed="rId3"/>
          <a:stretch>
            <a:fillRect/>
          </a:stretch>
        </p:blipFill>
        <p:spPr>
          <a:xfrm>
            <a:off x="7084084" y="3336817"/>
            <a:ext cx="1943184" cy="2284554"/>
          </a:xfrm>
          <a:prstGeom prst="rect">
            <a:avLst/>
          </a:prstGeom>
        </p:spPr>
      </p:pic>
      <p:sp>
        <p:nvSpPr>
          <p:cNvPr id="8" name="Rectangle 7">
            <a:extLst>
              <a:ext uri="{FF2B5EF4-FFF2-40B4-BE49-F238E27FC236}">
                <a16:creationId xmlns:a16="http://schemas.microsoft.com/office/drawing/2014/main" id="{861B255D-0AB0-9D48-9E05-33ED6EABE471}"/>
              </a:ext>
            </a:extLst>
          </p:cNvPr>
          <p:cNvSpPr/>
          <p:nvPr/>
        </p:nvSpPr>
        <p:spPr>
          <a:xfrm>
            <a:off x="194553" y="3487368"/>
            <a:ext cx="6439710" cy="3231654"/>
          </a:xfrm>
          <a:prstGeom prst="rect">
            <a:avLst/>
          </a:prstGeom>
        </p:spPr>
        <p:txBody>
          <a:bodyPr wrap="square">
            <a:spAutoFit/>
          </a:bodyPr>
          <a:lstStyle/>
          <a:p>
            <a:endParaRPr lang="en-US" sz="400" dirty="0"/>
          </a:p>
          <a:p>
            <a:r>
              <a:rPr lang="en-US" sz="400" dirty="0"/>
              <a:t># Bonus</a:t>
            </a:r>
          </a:p>
          <a:p>
            <a:r>
              <a:rPr lang="en-US" sz="400" dirty="0" err="1"/>
              <a:t>AccHolder</a:t>
            </a:r>
            <a:r>
              <a:rPr lang="en-US" sz="400" dirty="0"/>
              <a:t> = numeric(100)</a:t>
            </a:r>
          </a:p>
          <a:p>
            <a:r>
              <a:rPr lang="en-US" sz="400" dirty="0" err="1"/>
              <a:t>SensHolder</a:t>
            </a:r>
            <a:r>
              <a:rPr lang="en-US" sz="400" dirty="0"/>
              <a:t> = numeric(100)</a:t>
            </a:r>
          </a:p>
          <a:p>
            <a:r>
              <a:rPr lang="en-US" sz="400" dirty="0" err="1"/>
              <a:t>SpecHolder</a:t>
            </a:r>
            <a:r>
              <a:rPr lang="en-US" sz="400" dirty="0"/>
              <a:t> = numeric(100)</a:t>
            </a:r>
          </a:p>
          <a:p>
            <a:endParaRPr lang="en-US" sz="400" dirty="0"/>
          </a:p>
          <a:p>
            <a:r>
              <a:rPr lang="en-US" sz="400" dirty="0"/>
              <a:t>for (seed in 1:100)</a:t>
            </a:r>
          </a:p>
          <a:p>
            <a:r>
              <a:rPr lang="en-US" sz="400" dirty="0"/>
              <a:t>{</a:t>
            </a:r>
          </a:p>
          <a:p>
            <a:r>
              <a:rPr lang="en-US" sz="400" dirty="0" err="1"/>
              <a:t>set.seed</a:t>
            </a:r>
            <a:r>
              <a:rPr lang="en-US" sz="400" dirty="0"/>
              <a:t>(seed)</a:t>
            </a:r>
          </a:p>
          <a:p>
            <a:r>
              <a:rPr lang="en-US" sz="400" dirty="0" err="1"/>
              <a:t>trainIndices</a:t>
            </a:r>
            <a:r>
              <a:rPr lang="en-US" sz="400" dirty="0"/>
              <a:t> = sample(seq(1:length(</a:t>
            </a:r>
            <a:r>
              <a:rPr lang="en-US" sz="400" dirty="0" err="1"/>
              <a:t>titanicClean$Age</a:t>
            </a:r>
            <a:r>
              <a:rPr lang="en-US" sz="400" dirty="0"/>
              <a:t>)),round(.7*length(</a:t>
            </a:r>
            <a:r>
              <a:rPr lang="en-US" sz="400" dirty="0" err="1"/>
              <a:t>titanicClean$Age</a:t>
            </a:r>
            <a:r>
              <a:rPr lang="en-US" sz="400" dirty="0"/>
              <a:t>)))</a:t>
            </a:r>
          </a:p>
          <a:p>
            <a:r>
              <a:rPr lang="en-US" sz="400" dirty="0" err="1"/>
              <a:t>trainTitanic</a:t>
            </a:r>
            <a:r>
              <a:rPr lang="en-US" sz="400" dirty="0"/>
              <a:t> = </a:t>
            </a:r>
            <a:r>
              <a:rPr lang="en-US" sz="400" dirty="0" err="1"/>
              <a:t>titanicClean</a:t>
            </a:r>
            <a:r>
              <a:rPr lang="en-US" sz="400" dirty="0"/>
              <a:t>[</a:t>
            </a:r>
            <a:r>
              <a:rPr lang="en-US" sz="400" dirty="0" err="1"/>
              <a:t>trainIndices</a:t>
            </a:r>
            <a:r>
              <a:rPr lang="en-US" sz="400" dirty="0"/>
              <a:t>,]</a:t>
            </a:r>
          </a:p>
          <a:p>
            <a:r>
              <a:rPr lang="en-US" sz="400" dirty="0" err="1"/>
              <a:t>testTitanic</a:t>
            </a:r>
            <a:r>
              <a:rPr lang="en-US" sz="400" dirty="0"/>
              <a:t> = </a:t>
            </a:r>
            <a:r>
              <a:rPr lang="en-US" sz="400" dirty="0" err="1"/>
              <a:t>titanicClean</a:t>
            </a:r>
            <a:r>
              <a:rPr lang="en-US" sz="400" dirty="0"/>
              <a:t>[-</a:t>
            </a:r>
            <a:r>
              <a:rPr lang="en-US" sz="400" dirty="0" err="1"/>
              <a:t>trainIndices</a:t>
            </a:r>
            <a:r>
              <a:rPr lang="en-US" sz="400" dirty="0"/>
              <a:t>,]</a:t>
            </a:r>
          </a:p>
          <a:p>
            <a:endParaRPr lang="en-US" sz="400" dirty="0"/>
          </a:p>
          <a:p>
            <a:r>
              <a:rPr lang="en-US" sz="400" dirty="0"/>
              <a:t>#Male</a:t>
            </a:r>
          </a:p>
          <a:p>
            <a:r>
              <a:rPr lang="en-US" sz="400" dirty="0" err="1"/>
              <a:t>trainTitanicMale</a:t>
            </a:r>
            <a:r>
              <a:rPr lang="en-US" sz="400" dirty="0"/>
              <a:t> = </a:t>
            </a:r>
            <a:r>
              <a:rPr lang="en-US" sz="400" dirty="0" err="1"/>
              <a:t>trainTitanic</a:t>
            </a:r>
            <a:r>
              <a:rPr lang="en-US" sz="400" dirty="0"/>
              <a:t> %&gt;% filter(Sex == "male")</a:t>
            </a:r>
          </a:p>
          <a:p>
            <a:r>
              <a:rPr lang="en-US" sz="400" dirty="0" err="1"/>
              <a:t>testTitanicMale</a:t>
            </a:r>
            <a:r>
              <a:rPr lang="en-US" sz="400" dirty="0"/>
              <a:t> = </a:t>
            </a:r>
            <a:r>
              <a:rPr lang="en-US" sz="400" dirty="0" err="1"/>
              <a:t>testTitanic</a:t>
            </a:r>
            <a:r>
              <a:rPr lang="en-US" sz="400" dirty="0"/>
              <a:t> %&gt;% filter(Sex == "male")</a:t>
            </a:r>
          </a:p>
          <a:p>
            <a:endParaRPr lang="en-US" sz="400" dirty="0"/>
          </a:p>
          <a:p>
            <a:r>
              <a:rPr lang="en-US" sz="400" dirty="0" err="1"/>
              <a:t>classificationsMale</a:t>
            </a:r>
            <a:r>
              <a:rPr lang="en-US" sz="400" dirty="0"/>
              <a:t> = </a:t>
            </a:r>
            <a:r>
              <a:rPr lang="en-US" sz="400" dirty="0" err="1"/>
              <a:t>knn</a:t>
            </a:r>
            <a:r>
              <a:rPr lang="en-US" sz="400" dirty="0"/>
              <a:t>(</a:t>
            </a:r>
            <a:r>
              <a:rPr lang="en-US" sz="400" dirty="0" err="1"/>
              <a:t>trainTitanicMale</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)),c(3,6)],</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)),c(3,6)],</a:t>
            </a:r>
            <a:r>
              <a:rPr lang="en-US" sz="400" dirty="0" err="1"/>
              <a:t>trainTitanicMale$Survived</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 prob = TRUE, k = 11)</a:t>
            </a:r>
          </a:p>
          <a:p>
            <a:endParaRPr lang="en-US" sz="400" dirty="0"/>
          </a:p>
          <a:p>
            <a:r>
              <a:rPr lang="en-US" sz="400" dirty="0"/>
              <a:t># Female</a:t>
            </a:r>
          </a:p>
          <a:p>
            <a:r>
              <a:rPr lang="en-US" sz="400" dirty="0" err="1"/>
              <a:t>trainTitanicFemale</a:t>
            </a:r>
            <a:r>
              <a:rPr lang="en-US" sz="400" dirty="0"/>
              <a:t> = </a:t>
            </a:r>
            <a:r>
              <a:rPr lang="en-US" sz="400" dirty="0" err="1"/>
              <a:t>trainTitanic</a:t>
            </a:r>
            <a:r>
              <a:rPr lang="en-US" sz="400" dirty="0"/>
              <a:t> %&gt;% filter(Sex == "female")</a:t>
            </a:r>
          </a:p>
          <a:p>
            <a:r>
              <a:rPr lang="en-US" sz="400" dirty="0" err="1"/>
              <a:t>testTitanicFemale</a:t>
            </a:r>
            <a:r>
              <a:rPr lang="en-US" sz="400" dirty="0"/>
              <a:t> = </a:t>
            </a:r>
            <a:r>
              <a:rPr lang="en-US" sz="400" dirty="0" err="1"/>
              <a:t>testTitanic</a:t>
            </a:r>
            <a:r>
              <a:rPr lang="en-US" sz="400" dirty="0"/>
              <a:t> %&gt;% filter(Sex == "female")</a:t>
            </a:r>
          </a:p>
          <a:p>
            <a:endParaRPr lang="en-US" sz="400" dirty="0"/>
          </a:p>
          <a:p>
            <a:r>
              <a:rPr lang="en-US" sz="400" dirty="0" err="1"/>
              <a:t>classificationsFemale</a:t>
            </a:r>
            <a:r>
              <a:rPr lang="en-US" sz="400" dirty="0"/>
              <a:t> = </a:t>
            </a:r>
            <a:r>
              <a:rPr lang="en-US" sz="400" dirty="0" err="1"/>
              <a:t>knn</a:t>
            </a:r>
            <a:r>
              <a:rPr lang="en-US" sz="400" dirty="0"/>
              <a:t>(</a:t>
            </a:r>
            <a:r>
              <a:rPr lang="en-US" sz="400" dirty="0" err="1"/>
              <a:t>trainTitanicFemale</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)),c(3,6)],</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)),c(3,6)],</a:t>
            </a:r>
            <a:r>
              <a:rPr lang="en-US" sz="400" dirty="0" err="1"/>
              <a:t>trainTitanicFemale$Survived</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 prob = TRUE, k = 11)</a:t>
            </a:r>
          </a:p>
          <a:p>
            <a:endParaRPr lang="en-US" sz="400" dirty="0"/>
          </a:p>
          <a:p>
            <a:r>
              <a:rPr lang="en-US" sz="400" dirty="0" err="1"/>
              <a:t>classificationsMF</a:t>
            </a:r>
            <a:r>
              <a:rPr lang="en-US" sz="400" dirty="0"/>
              <a:t> = factor(c(</a:t>
            </a:r>
            <a:r>
              <a:rPr lang="en-US" sz="400" dirty="0" err="1"/>
              <a:t>classificationsMale,classificationsFemale</a:t>
            </a:r>
            <a:r>
              <a:rPr lang="en-US" sz="400" dirty="0"/>
              <a:t>), labels = c("</a:t>
            </a:r>
            <a:r>
              <a:rPr lang="en-US" sz="400" dirty="0" err="1"/>
              <a:t>No","Yes</a:t>
            </a:r>
            <a:r>
              <a:rPr lang="en-US" sz="400" dirty="0"/>
              <a:t>"))</a:t>
            </a:r>
          </a:p>
          <a:p>
            <a:endParaRPr lang="en-US" sz="400" dirty="0"/>
          </a:p>
          <a:p>
            <a:r>
              <a:rPr lang="en-US" sz="400" dirty="0" err="1"/>
              <a:t>testM</a:t>
            </a:r>
            <a:r>
              <a:rPr lang="en-US" sz="400" dirty="0"/>
              <a:t> = </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a:t>
            </a:r>
          </a:p>
          <a:p>
            <a:r>
              <a:rPr lang="en-US" sz="400" dirty="0" err="1"/>
              <a:t>testF</a:t>
            </a:r>
            <a:r>
              <a:rPr lang="en-US" sz="400" dirty="0"/>
              <a:t> = </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a:t>
            </a:r>
          </a:p>
          <a:p>
            <a:endParaRPr lang="en-US" sz="400" dirty="0"/>
          </a:p>
          <a:p>
            <a:r>
              <a:rPr lang="en-US" sz="400" dirty="0" err="1"/>
              <a:t>testMF</a:t>
            </a:r>
            <a:r>
              <a:rPr lang="en-US" sz="400" dirty="0"/>
              <a:t> = </a:t>
            </a:r>
            <a:r>
              <a:rPr lang="en-US" sz="400" dirty="0" err="1"/>
              <a:t>rbind</a:t>
            </a:r>
            <a:r>
              <a:rPr lang="en-US" sz="400" dirty="0"/>
              <a:t>(</a:t>
            </a:r>
            <a:r>
              <a:rPr lang="en-US" sz="400" dirty="0" err="1"/>
              <a:t>testM,testF</a:t>
            </a:r>
            <a:r>
              <a:rPr lang="en-US" sz="400" dirty="0"/>
              <a:t>)</a:t>
            </a:r>
          </a:p>
          <a:p>
            <a:endParaRPr lang="en-US" sz="400" dirty="0"/>
          </a:p>
          <a:p>
            <a:r>
              <a:rPr lang="en-US" sz="400" dirty="0"/>
              <a:t>table(</a:t>
            </a:r>
            <a:r>
              <a:rPr lang="en-US" sz="400" dirty="0" err="1"/>
              <a:t>classificationsMF,testMF$Survived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a:t>
            </a:r>
          </a:p>
          <a:p>
            <a:r>
              <a:rPr lang="en-US" sz="400" dirty="0"/>
              <a:t>CM = </a:t>
            </a:r>
            <a:r>
              <a:rPr lang="en-US" sz="400" dirty="0" err="1"/>
              <a:t>confusionMatrix</a:t>
            </a:r>
            <a:r>
              <a:rPr lang="en-US" sz="400" dirty="0"/>
              <a:t>(table(</a:t>
            </a:r>
            <a:r>
              <a:rPr lang="en-US" sz="400" dirty="0" err="1"/>
              <a:t>classificationsMF,factor</a:t>
            </a:r>
            <a:r>
              <a:rPr lang="en-US" sz="400" dirty="0"/>
              <a:t>(</a:t>
            </a:r>
            <a:r>
              <a:rPr lang="en-US" sz="400" dirty="0" err="1"/>
              <a:t>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))],labels = c("</a:t>
            </a:r>
            <a:r>
              <a:rPr lang="en-US" sz="400" dirty="0" err="1"/>
              <a:t>No","Yes</a:t>
            </a:r>
            <a:r>
              <a:rPr lang="en-US" sz="400" dirty="0"/>
              <a:t>"))))</a:t>
            </a:r>
          </a:p>
          <a:p>
            <a:r>
              <a:rPr lang="en-US" sz="400" dirty="0"/>
              <a:t>CM</a:t>
            </a:r>
          </a:p>
          <a:p>
            <a:r>
              <a:rPr lang="en-US" sz="400" dirty="0" err="1"/>
              <a:t>AccHolder</a:t>
            </a:r>
            <a:r>
              <a:rPr lang="en-US" sz="400" dirty="0"/>
              <a:t>[seed] = </a:t>
            </a:r>
            <a:r>
              <a:rPr lang="en-US" sz="400" dirty="0" err="1"/>
              <a:t>CM$overall</a:t>
            </a:r>
            <a:r>
              <a:rPr lang="en-US" sz="400" dirty="0"/>
              <a:t>[1]</a:t>
            </a:r>
          </a:p>
          <a:p>
            <a:r>
              <a:rPr lang="en-US" sz="400" dirty="0" err="1"/>
              <a:t>SensHolder</a:t>
            </a:r>
            <a:r>
              <a:rPr lang="en-US" sz="400" dirty="0"/>
              <a:t>[seed] = </a:t>
            </a:r>
            <a:r>
              <a:rPr lang="en-US" sz="400" dirty="0" err="1"/>
              <a:t>CM$byClass</a:t>
            </a:r>
            <a:r>
              <a:rPr lang="en-US" sz="400" dirty="0"/>
              <a:t>[1]</a:t>
            </a:r>
          </a:p>
          <a:p>
            <a:r>
              <a:rPr lang="en-US" sz="400" dirty="0" err="1"/>
              <a:t>SpecHolder</a:t>
            </a:r>
            <a:r>
              <a:rPr lang="en-US" sz="400" dirty="0"/>
              <a:t>[seed] = </a:t>
            </a:r>
            <a:r>
              <a:rPr lang="en-US" sz="400" dirty="0" err="1"/>
              <a:t>CM$byClass</a:t>
            </a:r>
            <a:r>
              <a:rPr lang="en-US" sz="400" dirty="0"/>
              <a:t>[2]</a:t>
            </a:r>
          </a:p>
          <a:p>
            <a:r>
              <a:rPr lang="en-US" sz="400" dirty="0"/>
              <a:t>}</a:t>
            </a:r>
          </a:p>
          <a:p>
            <a:endParaRPr lang="en-US" sz="400" dirty="0"/>
          </a:p>
          <a:p>
            <a:r>
              <a:rPr lang="en-US" sz="400" dirty="0"/>
              <a:t>mean(</a:t>
            </a:r>
            <a:r>
              <a:rPr lang="en-US" sz="400" dirty="0" err="1"/>
              <a:t>AccHolder</a:t>
            </a:r>
            <a:r>
              <a:rPr lang="en-US" sz="400" dirty="0"/>
              <a:t>)</a:t>
            </a:r>
          </a:p>
          <a:p>
            <a:r>
              <a:rPr lang="en-US" sz="400" dirty="0"/>
              <a:t>#Standard Error of the Mean</a:t>
            </a:r>
          </a:p>
          <a:p>
            <a:r>
              <a:rPr lang="en-US" sz="400" dirty="0" err="1"/>
              <a:t>sd</a:t>
            </a:r>
            <a:r>
              <a:rPr lang="en-US" sz="400" dirty="0"/>
              <a:t>(</a:t>
            </a:r>
            <a:r>
              <a:rPr lang="en-US" sz="400" dirty="0" err="1"/>
              <a:t>AccHolder</a:t>
            </a:r>
            <a:r>
              <a:rPr lang="en-US" sz="400" dirty="0"/>
              <a:t>)/sqrt(100) </a:t>
            </a:r>
          </a:p>
          <a:p>
            <a:r>
              <a:rPr lang="en-US" sz="400" dirty="0"/>
              <a:t>mean(</a:t>
            </a:r>
            <a:r>
              <a:rPr lang="en-US" sz="400" dirty="0" err="1"/>
              <a:t>SensHolder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 </a:t>
            </a:r>
          </a:p>
          <a:p>
            <a:r>
              <a:rPr lang="en-US" sz="400" dirty="0"/>
              <a:t>mean(</a:t>
            </a:r>
            <a:r>
              <a:rPr lang="en-US" sz="400" dirty="0" err="1"/>
              <a:t>SpecHolder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a:t>
            </a:r>
          </a:p>
        </p:txBody>
      </p:sp>
      <p:sp>
        <p:nvSpPr>
          <p:cNvPr id="9" name="TextBox 8">
            <a:extLst>
              <a:ext uri="{FF2B5EF4-FFF2-40B4-BE49-F238E27FC236}">
                <a16:creationId xmlns:a16="http://schemas.microsoft.com/office/drawing/2014/main" id="{F74F141D-CCB3-6847-8B7F-594FD774972D}"/>
              </a:ext>
            </a:extLst>
          </p:cNvPr>
          <p:cNvSpPr txBox="1"/>
          <p:nvPr/>
        </p:nvSpPr>
        <p:spPr>
          <a:xfrm>
            <a:off x="250282" y="3036295"/>
            <a:ext cx="6578534" cy="523220"/>
          </a:xfrm>
          <a:prstGeom prst="rect">
            <a:avLst/>
          </a:prstGeom>
          <a:noFill/>
        </p:spPr>
        <p:txBody>
          <a:bodyPr wrap="square" rtlCol="0">
            <a:spAutoFit/>
          </a:bodyPr>
          <a:lstStyle/>
          <a:p>
            <a:pPr algn="ctr"/>
            <a:r>
              <a:rPr lang="en-US" sz="1400" dirty="0"/>
              <a:t>The code below will generate 100 different train/test splits and then take the average of 100 accuracies, sensitivities and specificities.  Results are to the right. </a:t>
            </a:r>
          </a:p>
        </p:txBody>
      </p:sp>
    </p:spTree>
    <p:extLst>
      <p:ext uri="{BB962C8B-B14F-4D97-AF65-F5344CB8AC3E}">
        <p14:creationId xmlns:p14="http://schemas.microsoft.com/office/powerpoint/2010/main" val="457310237"/>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1429</TotalTime>
  <Words>6838</Words>
  <Application>Microsoft Macintosh PowerPoint</Application>
  <PresentationFormat>On-screen Show (4:3)</PresentationFormat>
  <Paragraphs>668</Paragraphs>
  <Slides>15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1_Body Slides</vt:lpstr>
      <vt:lpstr>For Live Session</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2 (1 – 3 hours)</vt:lpstr>
      <vt:lpstr>For Live Session: Part 2 (1 – 3 hours)</vt:lpstr>
      <vt:lpstr>For Live Session: BONUS</vt:lpstr>
      <vt:lpstr>Naïve Bayes:  News v. Other and Trump NYT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29</cp:revision>
  <dcterms:created xsi:type="dcterms:W3CDTF">2019-09-23T08:00:29Z</dcterms:created>
  <dcterms:modified xsi:type="dcterms:W3CDTF">2019-10-07T18:58:15Z</dcterms:modified>
</cp:coreProperties>
</file>